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5"/>
  </p:notesMasterIdLst>
  <p:sldIdLst>
    <p:sldId id="256" r:id="rId2"/>
    <p:sldId id="257" r:id="rId3"/>
    <p:sldId id="258" r:id="rId4"/>
    <p:sldId id="259" r:id="rId5"/>
    <p:sldId id="269" r:id="rId6"/>
    <p:sldId id="260"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8784" autoAdjust="0"/>
  </p:normalViewPr>
  <p:slideViewPr>
    <p:cSldViewPr snapToGrid="0">
      <p:cViewPr>
        <p:scale>
          <a:sx n="80" d="100"/>
          <a:sy n="80" d="100"/>
        </p:scale>
        <p:origin x="40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F8EA93-D8C0-4F86-B7D7-7F333FA0345D}" type="datetimeFigureOut">
              <a:rPr kumimoji="1" lang="ja-JP" altLang="en-US" smtClean="0"/>
              <a:pPr/>
              <a:t>2022/7/10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A1F77D-35CA-45A8-A33D-09B5B11EAC71}" type="slidenum">
              <a:rPr kumimoji="1" lang="ja-JP" altLang="en-US" smtClean="0"/>
              <a:pPr/>
              <a:t>‹#›</a:t>
            </a:fld>
            <a:endParaRPr kumimoji="1" lang="ja-JP" altLang="en-US"/>
          </a:p>
        </p:txBody>
      </p:sp>
    </p:spTree>
    <p:extLst>
      <p:ext uri="{BB962C8B-B14F-4D97-AF65-F5344CB8AC3E}">
        <p14:creationId xmlns:p14="http://schemas.microsoft.com/office/powerpoint/2010/main" val="1553110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今日は円周率について次のような内容でお話しします。</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まずは小数点以下</a:t>
            </a:r>
            <a:r>
              <a:rPr lang="en-US" altLang="ja-JP" sz="4100" dirty="0">
                <a:latin typeface="AR P丸ゴシック体M" panose="020B0600010101010101" pitchFamily="50" charset="-128"/>
                <a:ea typeface="AR P丸ゴシック体M" panose="020B0600010101010101" pitchFamily="50" charset="-128"/>
              </a:rPr>
              <a:t>100</a:t>
            </a:r>
            <a:r>
              <a:rPr lang="ja-JP" altLang="en-US" sz="4100" dirty="0">
                <a:latin typeface="AR P丸ゴシック体M" panose="020B0600010101010101" pitchFamily="50" charset="-128"/>
                <a:ea typeface="AR P丸ゴシック体M" panose="020B0600010101010101" pitchFamily="50" charset="-128"/>
              </a:rPr>
              <a:t>桁のご紹介、</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円周率を近似する分数のお話、</a:t>
            </a:r>
            <a:endParaRPr lang="en-US" altLang="ja-JP" sz="4100"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1800"/>
              </a:spcAft>
              <a:buClrTx/>
              <a:buSzTx/>
              <a:buFontTx/>
              <a:buNone/>
              <a:tabLst/>
              <a:defRPr/>
            </a:pPr>
            <a:r>
              <a:rPr lang="ja-JP" altLang="en-US" sz="4100" dirty="0">
                <a:latin typeface="AR P丸ゴシック体M" panose="020B0600010101010101" pitchFamily="50" charset="-128"/>
                <a:ea typeface="AR P丸ゴシック体M" panose="020B0600010101010101" pitchFamily="50" charset="-128"/>
              </a:rPr>
              <a:t>幾何学的に近似値を求める方法、</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公式のいろいろ、</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kumimoji="1" lang="ja-JP" altLang="en-US" sz="4100" dirty="0">
                <a:latin typeface="AR P丸ゴシック体M" panose="020B0600010101010101" pitchFamily="50" charset="-128"/>
                <a:ea typeface="AR P丸ゴシック体M" panose="020B0600010101010101" pitchFamily="50" charset="-128"/>
              </a:rPr>
              <a:t>手計算で頑張ったシャンクスという人のお話、</a:t>
            </a:r>
            <a:endParaRPr kumimoji="1"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ゼータ関数との関係、</a:t>
            </a:r>
            <a:endParaRPr kumimoji="1" lang="en-US" altLang="ja-JP" sz="4100" dirty="0">
              <a:latin typeface="AR P丸ゴシック体M" panose="020B0600010101010101" pitchFamily="50" charset="-128"/>
              <a:ea typeface="AR P丸ゴシック体M" panose="020B0600010101010101" pitchFamily="50" charset="-128"/>
            </a:endParaRPr>
          </a:p>
          <a:p>
            <a:r>
              <a:rPr kumimoji="1" lang="ja-JP" altLang="en-US" dirty="0"/>
              <a:t>などです。</a:t>
            </a:r>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2</a:t>
            </a:fld>
            <a:endParaRPr kumimoji="1" lang="ja-JP" altLang="en-US"/>
          </a:p>
        </p:txBody>
      </p:sp>
    </p:spTree>
    <p:extLst>
      <p:ext uri="{BB962C8B-B14F-4D97-AF65-F5344CB8AC3E}">
        <p14:creationId xmlns:p14="http://schemas.microsoft.com/office/powerpoint/2010/main" val="1157784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pPr>
            <a:r>
              <a:rPr kumimoji="1" lang="ja-JP" altLang="en-US" sz="1200" cap="none" dirty="0">
                <a:latin typeface="AR P丸ゴシック体M" panose="020B0600010101010101" pitchFamily="50" charset="-128"/>
                <a:ea typeface="AR P丸ゴシック体M" panose="020B0600010101010101" pitchFamily="50" charset="-128"/>
              </a:rPr>
              <a:t>オイラー先生は次のような公式を見つけました</a:t>
            </a:r>
            <a:r>
              <a:rPr lang="ja-JP" altLang="en-US" sz="1200" cap="none" dirty="0">
                <a:latin typeface="AR P丸ゴシック体M" panose="020B0600010101010101" pitchFamily="50" charset="-128"/>
                <a:ea typeface="AR P丸ゴシック体M" panose="020B0600010101010101" pitchFamily="50" charset="-128"/>
              </a:rPr>
              <a:t>：</a:t>
            </a:r>
            <a:endParaRPr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kumimoji="1" lang="ja-JP" altLang="en-US" sz="1200" cap="none" dirty="0">
                <a:latin typeface="AR P丸ゴシック体M" panose="020B0600010101010101" pitchFamily="50" charset="-128"/>
                <a:ea typeface="AR P丸ゴシック体M" panose="020B0600010101010101" pitchFamily="50" charset="-128"/>
              </a:rPr>
              <a:t>これはリーマンの</a:t>
            </a:r>
            <a:r>
              <a:rPr lang="ja-JP" altLang="en-US" sz="1200" cap="none" dirty="0">
                <a:latin typeface="AR P丸ゴシック体M" panose="020B0600010101010101" pitchFamily="50" charset="-128"/>
                <a:ea typeface="AR P丸ゴシック体M" panose="020B0600010101010101" pitchFamily="50" charset="-128"/>
              </a:rPr>
              <a:t>ゼータ関数</a:t>
            </a:r>
            <a:r>
              <a:rPr kumimoji="1" lang="ja-JP" altLang="en-US" sz="1200" cap="none" dirty="0">
                <a:latin typeface="AR P丸ゴシック体M" panose="020B0600010101010101" pitchFamily="50" charset="-128"/>
                <a:ea typeface="AR P丸ゴシック体M" panose="020B0600010101010101" pitchFamily="50" charset="-128"/>
              </a:rPr>
              <a:t>という関数の </a:t>
            </a:r>
            <a:r>
              <a:rPr lang="en-US" altLang="ja-JP" sz="1200" i="1" cap="none" dirty="0">
                <a:latin typeface="Georgia" panose="02040502050405020303" pitchFamily="18" charset="0"/>
                <a:ea typeface="AR P丸ゴシック体M" panose="020B0600010101010101" pitchFamily="50" charset="-128"/>
              </a:rPr>
              <a:t>s</a:t>
            </a:r>
            <a:r>
              <a:rPr kumimoji="1" lang="en-US" altLang="ja-JP" sz="1200" cap="none" dirty="0">
                <a:latin typeface="Georgia" panose="02040502050405020303" pitchFamily="18" charset="0"/>
                <a:ea typeface="AR P丸ゴシック体M" panose="020B0600010101010101" pitchFamily="50" charset="-128"/>
              </a:rPr>
              <a:t> = 2 </a:t>
            </a:r>
            <a:r>
              <a:rPr kumimoji="1" lang="ja-JP" altLang="en-US" sz="1200" cap="none" dirty="0" err="1">
                <a:latin typeface="AR P丸ゴシック体M" panose="020B0600010101010101" pitchFamily="50" charset="-128"/>
                <a:ea typeface="AR P丸ゴシック体M" panose="020B0600010101010101" pitchFamily="50" charset="-128"/>
              </a:rPr>
              <a:t>での</a:t>
            </a:r>
            <a:r>
              <a:rPr kumimoji="1" lang="ja-JP" altLang="en-US" sz="1200" cap="none" dirty="0">
                <a:latin typeface="AR P丸ゴシック体M" panose="020B0600010101010101" pitchFamily="50" charset="-128"/>
                <a:ea typeface="AR P丸ゴシック体M" panose="020B0600010101010101" pitchFamily="50" charset="-128"/>
              </a:rPr>
              <a:t>値が円周率で表されるという公式です。</a:t>
            </a:r>
            <a:endParaRPr kumimoji="1"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リーマンのゼータ関数は素数の情報をすべて含んでいる関数であると信じられています。</a:t>
            </a:r>
            <a:endParaRPr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素数の秘密を秘めた関数と円周率が結びついているというのはとても興味深いことです。</a:t>
            </a:r>
            <a:endParaRPr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このゼータ関数についての予想が世紀の未解決問題「リーマン予想」です。</a:t>
            </a:r>
            <a:endParaRPr kumimoji="1" lang="ja-JP" altLang="en-US" sz="12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11</a:t>
            </a:fld>
            <a:endParaRPr kumimoji="1" lang="ja-JP" altLang="en-US"/>
          </a:p>
        </p:txBody>
      </p:sp>
    </p:spTree>
    <p:extLst>
      <p:ext uri="{BB962C8B-B14F-4D97-AF65-F5344CB8AC3E}">
        <p14:creationId xmlns:p14="http://schemas.microsoft.com/office/powerpoint/2010/main" val="2841266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dirty="0">
                <a:latin typeface="AR P丸ゴシック体M" panose="020B0600010101010101" pitchFamily="50" charset="-128"/>
                <a:ea typeface="AR P丸ゴシック体M" panose="020B0600010101010101" pitchFamily="50" charset="-128"/>
              </a:rPr>
              <a:t>参考文献は次の通りです。</a:t>
            </a:r>
            <a:endParaRPr kumimoji="1" lang="ja-JP" altLang="en-US" b="0"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12</a:t>
            </a:fld>
            <a:endParaRPr kumimoji="1" lang="ja-JP" altLang="en-US"/>
          </a:p>
        </p:txBody>
      </p:sp>
    </p:spTree>
    <p:extLst>
      <p:ext uri="{BB962C8B-B14F-4D97-AF65-F5344CB8AC3E}">
        <p14:creationId xmlns:p14="http://schemas.microsoft.com/office/powerpoint/2010/main" val="305254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AR P丸ゴシック体M" panose="020B0600010101010101" pitchFamily="50" charset="-128"/>
                <a:ea typeface="AR P丸ゴシック体M" panose="020B0600010101010101" pitchFamily="50" charset="-128"/>
              </a:rPr>
              <a:t>ご清聴ありがとうございました。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13</a:t>
            </a:fld>
            <a:endParaRPr kumimoji="1" lang="ja-JP" altLang="en-US"/>
          </a:p>
        </p:txBody>
      </p:sp>
    </p:spTree>
    <p:extLst>
      <p:ext uri="{BB962C8B-B14F-4D97-AF65-F5344CB8AC3E}">
        <p14:creationId xmlns:p14="http://schemas.microsoft.com/office/powerpoint/2010/main" val="3976224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AR P丸ゴシック体M" panose="020B0600010101010101" pitchFamily="50" charset="-128"/>
                <a:ea typeface="AR P丸ゴシック体M" panose="020B0600010101010101" pitchFamily="50" charset="-128"/>
              </a:rPr>
              <a:t>円周率の小数点以下</a:t>
            </a:r>
            <a:r>
              <a:rPr lang="en-US" altLang="ja-JP" sz="1200" dirty="0">
                <a:latin typeface="AR P丸ゴシック体M" panose="020B0600010101010101" pitchFamily="50" charset="-128"/>
                <a:ea typeface="AR P丸ゴシック体M" panose="020B0600010101010101" pitchFamily="50" charset="-128"/>
              </a:rPr>
              <a:t>100</a:t>
            </a:r>
            <a:r>
              <a:rPr lang="ja-JP" altLang="en-US" sz="1200" dirty="0">
                <a:latin typeface="AR P丸ゴシック体M" panose="020B0600010101010101" pitchFamily="50" charset="-128"/>
                <a:ea typeface="AR P丸ゴシック体M" panose="020B0600010101010101" pitchFamily="50" charset="-128"/>
              </a:rPr>
              <a:t>桁は</a:t>
            </a:r>
            <a:endParaRPr lang="en-US" altLang="ja-JP" sz="1200" dirty="0">
              <a:latin typeface="AR P丸ゴシック体M" panose="020B0600010101010101" pitchFamily="50" charset="-128"/>
              <a:ea typeface="AR P丸ゴシック体M" panose="020B0600010101010101" pitchFamily="50" charset="-128"/>
            </a:endParaRPr>
          </a:p>
          <a:p>
            <a:r>
              <a:rPr kumimoji="1" lang="en-US" altLang="ja-JP" sz="1200" dirty="0">
                <a:latin typeface="AR P丸ゴシック体M" panose="020B0600010101010101" pitchFamily="50" charset="-128"/>
                <a:ea typeface="AR P丸ゴシック体M" panose="020B0600010101010101" pitchFamily="50" charset="-128"/>
              </a:rPr>
              <a:t>3.141592 </a:t>
            </a:r>
            <a:r>
              <a:rPr kumimoji="1" lang="ja-JP" altLang="en-US" sz="1200" dirty="0">
                <a:latin typeface="AR P丸ゴシック体M" panose="020B0600010101010101" pitchFamily="50" charset="-128"/>
                <a:ea typeface="AR P丸ゴシック体M" panose="020B0600010101010101" pitchFamily="50" charset="-128"/>
              </a:rPr>
              <a:t>なんたらかんたらです。</a:t>
            </a:r>
            <a:endParaRPr kumimoji="1" lang="en-US" altLang="ja-JP" sz="1200" dirty="0">
              <a:latin typeface="AR P丸ゴシック体M" panose="020B0600010101010101" pitchFamily="50" charset="-128"/>
              <a:ea typeface="AR P丸ゴシック体M" panose="020B0600010101010101" pitchFamily="50" charset="-128"/>
            </a:endParaRPr>
          </a:p>
          <a:p>
            <a:pPr marL="0" indent="0">
              <a:spcBef>
                <a:spcPts val="1800"/>
              </a:spcBef>
              <a:buNone/>
            </a:pPr>
            <a:r>
              <a:rPr kumimoji="1" lang="ja-JP" altLang="en-US" sz="3200" dirty="0">
                <a:latin typeface="AR P丸ゴシック体M" panose="020B0600010101010101" pitchFamily="50" charset="-128"/>
                <a:ea typeface="AR P丸ゴシック体M" panose="020B0600010101010101" pitchFamily="50" charset="-128"/>
              </a:rPr>
              <a:t>語呂あわせには</a:t>
            </a:r>
            <a:endParaRPr kumimoji="1" lang="en-US" altLang="ja-JP" sz="3200"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dirty="0">
                <a:latin typeface="AR P丸ゴシック体M" panose="020B0600010101010101" pitchFamily="50" charset="-128"/>
                <a:ea typeface="AR P丸ゴシック体M" panose="020B0600010101010101" pitchFamily="50" charset="-128"/>
              </a:rPr>
              <a:t>・産医師異国に向かう</a:t>
            </a:r>
            <a:r>
              <a:rPr lang="en-US" altLang="ja-JP" sz="3200" dirty="0">
                <a:latin typeface="AR P丸ゴシック体M" panose="020B0600010101010101" pitchFamily="50" charset="-128"/>
                <a:ea typeface="AR P丸ゴシック体M" panose="020B0600010101010101" pitchFamily="50" charset="-128"/>
              </a:rPr>
              <a:t>…</a:t>
            </a:r>
          </a:p>
          <a:p>
            <a:pPr marL="0" indent="0">
              <a:spcBef>
                <a:spcPts val="1800"/>
              </a:spcBef>
              <a:buNone/>
            </a:pPr>
            <a:r>
              <a:rPr lang="ja-JP" altLang="en-US" sz="3200" dirty="0">
                <a:latin typeface="AR P丸ゴシック体M" panose="020B0600010101010101" pitchFamily="50" charset="-128"/>
                <a:ea typeface="AR P丸ゴシック体M" panose="020B0600010101010101" pitchFamily="50" charset="-128"/>
              </a:rPr>
              <a:t>・身</a:t>
            </a:r>
            <a:r>
              <a:rPr kumimoji="1" lang="ja-JP" altLang="en-US" sz="3200" dirty="0">
                <a:latin typeface="AR P丸ゴシック体M" panose="020B0600010101010101" pitchFamily="50" charset="-128"/>
                <a:ea typeface="AR P丸ゴシック体M" panose="020B0600010101010101" pitchFamily="50" charset="-128"/>
              </a:rPr>
              <a:t>ひとつ世ひとつ生くに無意味</a:t>
            </a:r>
            <a:r>
              <a:rPr lang="en-US" altLang="ja-JP" sz="3200" dirty="0">
                <a:latin typeface="AR P丸ゴシック体M" panose="020B0600010101010101" pitchFamily="50" charset="-128"/>
                <a:ea typeface="AR P丸ゴシック体M" panose="020B0600010101010101" pitchFamily="50" charset="-128"/>
              </a:rPr>
              <a:t>…</a:t>
            </a:r>
          </a:p>
          <a:p>
            <a:pPr marL="0" indent="0">
              <a:spcBef>
                <a:spcPts val="600"/>
              </a:spcBef>
              <a:buNone/>
            </a:pPr>
            <a:r>
              <a:rPr kumimoji="1" lang="ja-JP" altLang="en-US" sz="3200" dirty="0">
                <a:latin typeface="AR P丸ゴシック体M" panose="020B0600010101010101" pitchFamily="50" charset="-128"/>
                <a:ea typeface="AR P丸ゴシック体M" panose="020B0600010101010101" pitchFamily="50" charset="-128"/>
              </a:rPr>
              <a:t>などがありますが、</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ja-JP" altLang="en-US" sz="1200" dirty="0">
                <a:latin typeface="AR P丸ゴシック体M" panose="020B0600010101010101" pitchFamily="50" charset="-128"/>
                <a:ea typeface="AR P丸ゴシック体M" panose="020B0600010101010101" pitchFamily="50" charset="-128"/>
              </a:rPr>
              <a:t>みなさんはどこまで言えますか？</a:t>
            </a:r>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3</a:t>
            </a:fld>
            <a:endParaRPr kumimoji="1" lang="ja-JP" altLang="en-US"/>
          </a:p>
        </p:txBody>
      </p:sp>
    </p:spTree>
    <p:extLst>
      <p:ext uri="{BB962C8B-B14F-4D97-AF65-F5344CB8AC3E}">
        <p14:creationId xmlns:p14="http://schemas.microsoft.com/office/powerpoint/2010/main" val="73924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AR P丸ゴシック体M" panose="020B0600010101010101" pitchFamily="50" charset="-128"/>
                <a:ea typeface="AR P丸ゴシック体M" panose="020B0600010101010101" pitchFamily="50" charset="-128"/>
              </a:rPr>
              <a:t>円周率を近似する分数が昔からいろいろ知られています。</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en-US" altLang="ja-JP" sz="1200" dirty="0">
                <a:latin typeface="AR P丸ゴシック体M" panose="020B0600010101010101" pitchFamily="50" charset="-128"/>
                <a:ea typeface="AR P丸ゴシック体M" panose="020B0600010101010101" pitchFamily="50" charset="-128"/>
              </a:rPr>
              <a:t>7 </a:t>
            </a:r>
            <a:r>
              <a:rPr kumimoji="1" lang="ja-JP" altLang="en-US" sz="1200" dirty="0">
                <a:latin typeface="AR P丸ゴシック体M" panose="020B0600010101010101" pitchFamily="50" charset="-128"/>
                <a:ea typeface="AR P丸ゴシック体M" panose="020B0600010101010101" pitchFamily="50" charset="-128"/>
              </a:rPr>
              <a:t>分の </a:t>
            </a:r>
            <a:r>
              <a:rPr kumimoji="1" lang="en-US" altLang="ja-JP" sz="1200" dirty="0">
                <a:latin typeface="AR P丸ゴシック体M" panose="020B0600010101010101" pitchFamily="50" charset="-128"/>
                <a:ea typeface="AR P丸ゴシック体M" panose="020B0600010101010101" pitchFamily="50" charset="-128"/>
              </a:rPr>
              <a:t>22 </a:t>
            </a:r>
            <a:r>
              <a:rPr kumimoji="1" lang="ja-JP" altLang="en-US" sz="1200" dirty="0">
                <a:latin typeface="AR P丸ゴシック体M" panose="020B0600010101010101" pitchFamily="50" charset="-128"/>
                <a:ea typeface="AR P丸ゴシック体M" panose="020B0600010101010101" pitchFamily="50" charset="-128"/>
              </a:rPr>
              <a:t>は</a:t>
            </a:r>
            <a:r>
              <a:rPr kumimoji="1" lang="ja-JP" altLang="en-US" sz="1200" baseline="0" dirty="0">
                <a:latin typeface="AR P丸ゴシック体M" panose="020B0600010101010101" pitchFamily="50" charset="-128"/>
                <a:ea typeface="AR P丸ゴシック体M" panose="020B0600010101010101" pitchFamily="50" charset="-128"/>
              </a:rPr>
              <a:t> </a:t>
            </a:r>
            <a:r>
              <a:rPr kumimoji="1" lang="en-US" altLang="ja-JP" sz="1200" baseline="0" dirty="0">
                <a:latin typeface="AR P丸ゴシック体M" panose="020B0600010101010101" pitchFamily="50" charset="-128"/>
                <a:ea typeface="AR P丸ゴシック体M" panose="020B0600010101010101" pitchFamily="50" charset="-128"/>
              </a:rPr>
              <a:t>3.14 </a:t>
            </a:r>
            <a:r>
              <a:rPr kumimoji="1" lang="ja-JP" altLang="en-US" sz="1200" baseline="0" dirty="0" err="1">
                <a:latin typeface="AR P丸ゴシック体M" panose="020B0600010101010101" pitchFamily="50" charset="-128"/>
                <a:ea typeface="AR P丸ゴシック体M" panose="020B0600010101010101" pitchFamily="50" charset="-128"/>
              </a:rPr>
              <a:t>まで</a:t>
            </a:r>
            <a:r>
              <a:rPr kumimoji="1" lang="ja-JP" altLang="en-US" sz="1200" baseline="0" dirty="0">
                <a:latin typeface="AR P丸ゴシック体M" panose="020B0600010101010101" pitchFamily="50" charset="-128"/>
                <a:ea typeface="AR P丸ゴシック体M" panose="020B0600010101010101" pitchFamily="50" charset="-128"/>
              </a:rPr>
              <a:t>正しく、</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113 </a:t>
            </a:r>
            <a:r>
              <a:rPr kumimoji="1" lang="ja-JP" altLang="en-US" sz="1200" baseline="0" dirty="0">
                <a:latin typeface="AR P丸ゴシック体M" panose="020B0600010101010101" pitchFamily="50" charset="-128"/>
                <a:ea typeface="AR P丸ゴシック体M" panose="020B0600010101010101" pitchFamily="50" charset="-128"/>
              </a:rPr>
              <a:t>分の </a:t>
            </a:r>
            <a:r>
              <a:rPr kumimoji="1" lang="en-US" altLang="ja-JP" sz="1200" baseline="0" dirty="0">
                <a:latin typeface="AR P丸ゴシック体M" panose="020B0600010101010101" pitchFamily="50" charset="-128"/>
                <a:ea typeface="AR P丸ゴシック体M" panose="020B0600010101010101" pitchFamily="50" charset="-128"/>
              </a:rPr>
              <a:t>355 </a:t>
            </a:r>
            <a:r>
              <a:rPr kumimoji="1" lang="ja-JP" altLang="en-US" sz="1200" baseline="0" dirty="0">
                <a:latin typeface="AR P丸ゴシック体M" panose="020B0600010101010101" pitchFamily="50" charset="-128"/>
                <a:ea typeface="AR P丸ゴシック体M" panose="020B0600010101010101" pitchFamily="50" charset="-128"/>
              </a:rPr>
              <a:t>は </a:t>
            </a:r>
            <a:r>
              <a:rPr kumimoji="1" lang="en-US" altLang="ja-JP" sz="1200" baseline="0" dirty="0">
                <a:latin typeface="AR P丸ゴシック体M" panose="020B0600010101010101" pitchFamily="50" charset="-128"/>
                <a:ea typeface="AR P丸ゴシック体M" panose="020B0600010101010101" pitchFamily="50" charset="-128"/>
              </a:rPr>
              <a:t>3.141592 </a:t>
            </a:r>
            <a:r>
              <a:rPr kumimoji="1" lang="ja-JP" altLang="en-US" sz="1200" baseline="0" dirty="0">
                <a:latin typeface="AR P丸ゴシック体M" panose="020B0600010101010101" pitchFamily="50" charset="-128"/>
                <a:ea typeface="AR P丸ゴシック体M" panose="020B0600010101010101" pitchFamily="50" charset="-128"/>
              </a:rPr>
              <a:t>まで、</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33215 </a:t>
            </a:r>
            <a:r>
              <a:rPr kumimoji="1" lang="ja-JP" altLang="en-US" sz="1200" baseline="0" dirty="0">
                <a:latin typeface="AR P丸ゴシック体M" panose="020B0600010101010101" pitchFamily="50" charset="-128"/>
                <a:ea typeface="AR P丸ゴシック体M" panose="020B0600010101010101" pitchFamily="50" charset="-128"/>
              </a:rPr>
              <a:t>分の </a:t>
            </a:r>
            <a:r>
              <a:rPr kumimoji="1" lang="en-US" altLang="ja-JP" sz="1200" baseline="0" dirty="0">
                <a:latin typeface="AR P丸ゴシック体M" panose="020B0600010101010101" pitchFamily="50" charset="-128"/>
                <a:ea typeface="AR P丸ゴシック体M" panose="020B0600010101010101" pitchFamily="50" charset="-128"/>
              </a:rPr>
              <a:t>104348 </a:t>
            </a:r>
            <a:r>
              <a:rPr kumimoji="1" lang="ja-JP" altLang="en-US" sz="1200" baseline="0" dirty="0">
                <a:latin typeface="AR P丸ゴシック体M" panose="020B0600010101010101" pitchFamily="50" charset="-128"/>
                <a:ea typeface="AR P丸ゴシック体M" panose="020B0600010101010101" pitchFamily="50" charset="-128"/>
              </a:rPr>
              <a:t>になると小数点以下</a:t>
            </a:r>
            <a:r>
              <a:rPr kumimoji="1" lang="en-US" altLang="ja-JP" sz="1200" baseline="0" dirty="0">
                <a:latin typeface="AR P丸ゴシック体M" panose="020B0600010101010101" pitchFamily="50" charset="-128"/>
                <a:ea typeface="AR P丸ゴシック体M" panose="020B0600010101010101" pitchFamily="50" charset="-128"/>
              </a:rPr>
              <a:t>8</a:t>
            </a:r>
            <a:r>
              <a:rPr kumimoji="1" lang="ja-JP" altLang="en-US" sz="1200" baseline="0" dirty="0">
                <a:latin typeface="AR P丸ゴシック体M" panose="020B0600010101010101" pitchFamily="50" charset="-128"/>
                <a:ea typeface="AR P丸ゴシック体M" panose="020B0600010101010101" pitchFamily="50" charset="-128"/>
              </a:rPr>
              <a:t>桁まで正しい値が得られます。</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 </a:t>
            </a:r>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4</a:t>
            </a:fld>
            <a:endParaRPr kumimoji="1" lang="ja-JP" altLang="en-US"/>
          </a:p>
        </p:txBody>
      </p:sp>
    </p:spTree>
    <p:extLst>
      <p:ext uri="{BB962C8B-B14F-4D97-AF65-F5344CB8AC3E}">
        <p14:creationId xmlns:p14="http://schemas.microsoft.com/office/powerpoint/2010/main" val="3941666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spcAft>
                <a:spcPts val="1800"/>
              </a:spcAft>
            </a:pPr>
            <a:r>
              <a:rPr kumimoji="1" lang="ja-JP" altLang="en-US" sz="1200" dirty="0">
                <a:latin typeface="AR P丸ゴシック体M" panose="020B0600010101010101" pitchFamily="50" charset="-128"/>
                <a:ea typeface="AR P丸ゴシック体M" panose="020B0600010101010101" pitchFamily="50" charset="-128"/>
              </a:rPr>
              <a:t>円に内接する正多角形の周の長さを測ることによって近似値を求めることができます。</a:t>
            </a:r>
            <a:endParaRPr kumimoji="1" lang="en-US" altLang="ja-JP" sz="1200" dirty="0">
              <a:latin typeface="AR P丸ゴシック体M" panose="020B0600010101010101" pitchFamily="50" charset="-128"/>
              <a:ea typeface="AR P丸ゴシック体M" panose="020B0600010101010101" pitchFamily="50" charset="-128"/>
            </a:endParaRP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6</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12</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3.105828...</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24</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3.132628...</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48</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3.139350...</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といった具合です。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5</a:t>
            </a:fld>
            <a:endParaRPr kumimoji="1" lang="ja-JP" altLang="en-US"/>
          </a:p>
        </p:txBody>
      </p:sp>
    </p:spTree>
    <p:extLst>
      <p:ext uri="{BB962C8B-B14F-4D97-AF65-F5344CB8AC3E}">
        <p14:creationId xmlns:p14="http://schemas.microsoft.com/office/powerpoint/2010/main" val="2683000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sz="1200" cap="none" dirty="0">
                <a:latin typeface="Georgia" panose="02040502050405020303" pitchFamily="18" charset="0"/>
                <a:ea typeface="AR P丸ゴシック体M" panose="020B0600010101010101" pitchFamily="50" charset="-128"/>
              </a:rPr>
              <a:t>微分積分学が発達すると、関数を用いた公式が作られるようになりました。</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の逆関数を </a:t>
            </a:r>
            <a:r>
              <a:rPr kumimoji="1" lang="ja-JP" altLang="en-US" sz="1200" cap="none" dirty="0">
                <a:latin typeface="Georgia" panose="02040502050405020303" pitchFamily="18" charset="0"/>
                <a:ea typeface="AR P丸ゴシック体M" panose="020B0600010101010101" pitchFamily="50" charset="-128"/>
              </a:rPr>
              <a:t>アークタンジェント</a:t>
            </a:r>
            <a:r>
              <a:rPr kumimoji="1" lang="en-US" altLang="ja-JP" sz="1200" cap="none" dirty="0">
                <a:latin typeface="Georgia" panose="02040502050405020303" pitchFamily="18" charset="0"/>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と表します。</a:t>
            </a:r>
            <a:endParaRPr kumimoji="1"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kumimoji="1" lang="en-US" altLang="ja-JP" sz="1200" cap="none" dirty="0">
                <a:latin typeface="Georgia" panose="02040502050405020303" pitchFamily="18" charset="0"/>
                <a:ea typeface="AR P丸ゴシック体M" panose="020B0600010101010101" pitchFamily="50" charset="-128"/>
              </a:rPr>
              <a:t>45</a:t>
            </a:r>
            <a:r>
              <a:rPr kumimoji="1" lang="ja-JP" altLang="en-US" sz="1200" cap="none" dirty="0">
                <a:latin typeface="Georgia" panose="02040502050405020303" pitchFamily="18" charset="0"/>
                <a:ea typeface="AR P丸ゴシック体M" panose="020B0600010101010101" pitchFamily="50" charset="-128"/>
              </a:rPr>
              <a:t>度のタンジェントが </a:t>
            </a:r>
            <a:r>
              <a:rPr kumimoji="1" lang="en-US" altLang="ja-JP" sz="1200" cap="none" dirty="0">
                <a:latin typeface="Georgia" panose="02040502050405020303" pitchFamily="18" charset="0"/>
                <a:ea typeface="AR P丸ゴシック体M" panose="020B0600010101010101" pitchFamily="50" charset="-128"/>
              </a:rPr>
              <a:t>1 </a:t>
            </a:r>
            <a:r>
              <a:rPr kumimoji="1" lang="ja-JP" altLang="en-US" sz="1200" cap="none" dirty="0">
                <a:latin typeface="Georgia" panose="02040502050405020303" pitchFamily="18" charset="0"/>
                <a:ea typeface="AR P丸ゴシック体M" panose="020B0600010101010101" pitchFamily="50" charset="-128"/>
              </a:rPr>
              <a:t>ですから</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アークタンジェント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en-US" altLang="ja-JP" sz="1200" cap="none" dirty="0">
                <a:latin typeface="AR P丸ゴシック体M" panose="020B0600010101010101" pitchFamily="50" charset="-128"/>
                <a:ea typeface="AR P丸ゴシック体M" panose="020B0600010101010101" pitchFamily="50" charset="-128"/>
              </a:rPr>
              <a:t>1</a:t>
            </a:r>
            <a:r>
              <a:rPr kumimoji="1" lang="en-US" altLang="ja-JP" sz="1200" cap="none" dirty="0">
                <a:latin typeface="Georgia" panose="02040502050405020303" pitchFamily="18" charset="0"/>
                <a:ea typeface="AR P丸ゴシック体M" panose="020B0600010101010101" pitchFamily="50" charset="-128"/>
              </a:rPr>
              <a:t> </a:t>
            </a:r>
            <a:r>
              <a:rPr kumimoji="1" lang="ja-JP" altLang="en-US" sz="1200" cap="none" dirty="0">
                <a:latin typeface="Georgia" panose="02040502050405020303" pitchFamily="18" charset="0"/>
                <a:ea typeface="AR P丸ゴシック体M" panose="020B0600010101010101" pitchFamily="50" charset="-128"/>
              </a:rPr>
              <a:t>は</a:t>
            </a:r>
            <a:r>
              <a:rPr kumimoji="1" lang="en-US" altLang="ja-JP" sz="1200" cap="none" dirty="0">
                <a:latin typeface="Georgia" panose="02040502050405020303" pitchFamily="18" charset="0"/>
                <a:ea typeface="AR P丸ゴシック体M" panose="020B0600010101010101" pitchFamily="50" charset="-128"/>
              </a:rPr>
              <a:t>4</a:t>
            </a:r>
            <a:r>
              <a:rPr kumimoji="1" lang="ja-JP" altLang="en-US" sz="1200" cap="none" dirty="0">
                <a:latin typeface="Georgia" panose="02040502050405020303" pitchFamily="18" charset="0"/>
                <a:ea typeface="AR P丸ゴシック体M" panose="020B0600010101010101" pitchFamily="50" charset="-128"/>
              </a:rPr>
              <a:t>分のパイになり、</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パイ　イコール　</a:t>
            </a:r>
            <a:r>
              <a:rPr kumimoji="1" lang="en-US" altLang="ja-JP" sz="1200" cap="none" dirty="0">
                <a:latin typeface="Georgia" panose="02040502050405020303" pitchFamily="18" charset="0"/>
                <a:ea typeface="AR P丸ゴシック体M" panose="020B0600010101010101" pitchFamily="50" charset="-128"/>
              </a:rPr>
              <a:t>4</a:t>
            </a:r>
            <a:r>
              <a:rPr kumimoji="1" lang="ja-JP" altLang="en-US" sz="1200" cap="none" dirty="0">
                <a:latin typeface="Georgia" panose="02040502050405020303" pitchFamily="18" charset="0"/>
                <a:ea typeface="AR P丸ゴシック体M" panose="020B0600010101010101" pitchFamily="50" charset="-128"/>
              </a:rPr>
              <a:t>倍のアークタンジェント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ja-JP" altLang="en-US" sz="1200" cap="none" dirty="0">
                <a:latin typeface="Georgia" panose="02040502050405020303" pitchFamily="18" charset="0"/>
                <a:ea typeface="AR P丸ゴシック体M" panose="020B0600010101010101" pitchFamily="50" charset="-128"/>
              </a:rPr>
              <a:t>１</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という式が成り立ちます。</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ここに</a:t>
            </a:r>
            <a:r>
              <a:rPr lang="ja-JP" altLang="en-US" sz="1200" cap="none" dirty="0">
                <a:latin typeface="Georgia" panose="02040502050405020303" pitchFamily="18" charset="0"/>
                <a:ea typeface="AR P丸ゴシック体M" panose="020B0600010101010101" pitchFamily="50" charset="-128"/>
              </a:rPr>
              <a:t>アークタンジェント</a:t>
            </a:r>
            <a:r>
              <a:rPr lang="ja-JP" altLang="en-US" sz="1200" cap="none" dirty="0">
                <a:latin typeface="AR P丸ゴシック体M" panose="020B0600010101010101" pitchFamily="50" charset="-128"/>
                <a:ea typeface="AR P丸ゴシック体M" panose="020B0600010101010101" pitchFamily="50" charset="-128"/>
              </a:rPr>
              <a:t>の展開式を用いると</a:t>
            </a:r>
            <a:endParaRPr kumimoji="1"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こういう式が得られます。</a:t>
            </a:r>
            <a:endParaRPr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これをライプニッツの公式といいます。</a:t>
            </a:r>
            <a:endParaRPr kumimoji="1" lang="ja-JP" altLang="en-US" sz="12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6</a:t>
            </a:fld>
            <a:endParaRPr kumimoji="1" lang="ja-JP" altLang="en-US"/>
          </a:p>
        </p:txBody>
      </p:sp>
    </p:spTree>
    <p:extLst>
      <p:ext uri="{BB962C8B-B14F-4D97-AF65-F5344CB8AC3E}">
        <p14:creationId xmlns:p14="http://schemas.microsoft.com/office/powerpoint/2010/main" val="91832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a:t>ライプニッツの公式はアークタンジェントをひとつだけ使いましたが、</a:t>
                </a:r>
                <a:endParaRPr kumimoji="1" lang="en-US" altLang="ja-JP" dirty="0"/>
              </a:p>
              <a:p>
                <a:r>
                  <a:rPr kumimoji="1" lang="ja-JP" altLang="en-US" dirty="0"/>
                  <a:t>加法公式を使って</a:t>
                </a:r>
                <a:endParaRPr kumimoji="1" lang="en-US" altLang="ja-JP" dirty="0"/>
              </a:p>
              <a:p>
                <a:r>
                  <a:rPr kumimoji="1" lang="en-US" altLang="ja-JP" sz="1200" cap="none" dirty="0">
                    <a:latin typeface="Georgia" panose="02040502050405020303" pitchFamily="18" charset="0"/>
                    <a:ea typeface="AR P丸ゴシック体M" panose="020B0600010101010101" pitchFamily="50" charset="-128"/>
                  </a:rPr>
                  <a:t>tan(</a:t>
                </a:r>
                <a:r>
                  <a:rPr kumimoji="1" lang="en-US" altLang="ja-JP" sz="1200" cap="none" dirty="0">
                    <a:latin typeface="AR P丸ゴシック体M" panose="020B0600010101010101" pitchFamily="50" charset="-128"/>
                    <a:ea typeface="AR P丸ゴシック体M" panose="020B0600010101010101" pitchFamily="50" charset="-128"/>
                  </a:rPr>
                  <a:t>α+</a:t>
                </a:r>
                <a:r>
                  <a:rPr lang="en-US" altLang="ja-JP" sz="1200" cap="none" dirty="0">
                    <a:latin typeface="AR P丸ゴシック体M" panose="020B0600010101010101" pitchFamily="50" charset="-128"/>
                    <a:ea typeface="AR P丸ゴシック体M" panose="020B0600010101010101" pitchFamily="50" charset="-128"/>
                  </a:rPr>
                  <a:t>β) = 1</a:t>
                </a:r>
              </a:p>
              <a:p>
                <a:r>
                  <a:rPr kumimoji="1" lang="ja-JP" altLang="en-US" sz="1200" cap="none" dirty="0">
                    <a:latin typeface="AR P丸ゴシック体M" panose="020B0600010101010101" pitchFamily="50" charset="-128"/>
                    <a:ea typeface="AR P丸ゴシック体M" panose="020B0600010101010101" pitchFamily="50" charset="-128"/>
                  </a:rPr>
                  <a:t>となる数をみつけると</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ja-JP" altLang="en-US" sz="1200" cap="none" dirty="0">
                    <a:latin typeface="AR P丸ゴシック体M" panose="020B0600010101010101" pitchFamily="50" charset="-128"/>
                    <a:ea typeface="AR P丸ゴシック体M" panose="020B0600010101010101" pitchFamily="50" charset="-128"/>
                  </a:rPr>
                  <a:t>パイをふたつのアークタンジェントで書くことができます。</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ja-JP" altLang="en-US" sz="1200" cap="none" dirty="0">
                    <a:latin typeface="AR P丸ゴシック体M" panose="020B0600010101010101" pitchFamily="50" charset="-128"/>
                    <a:ea typeface="AR P丸ゴシック体M" panose="020B0600010101010101" pitchFamily="50" charset="-128"/>
                  </a:rPr>
                  <a:t>たとえば</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en-US" altLang="ja-JP" sz="1200" cap="none" dirty="0">
                    <a:latin typeface="Georgia" panose="02040502050405020303" pitchFamily="18" charset="0"/>
                    <a:ea typeface="AR P丸ゴシック体M" panose="020B0600010101010101" pitchFamily="50" charset="-128"/>
                  </a:rPr>
                  <a:t>tan(</a:t>
                </a:r>
                <a:r>
                  <a:rPr kumimoji="1" lang="en-US" altLang="ja-JP" sz="1200" cap="none" dirty="0">
                    <a:latin typeface="AR P丸ゴシック体M" panose="020B0600010101010101" pitchFamily="50" charset="-128"/>
                    <a:ea typeface="AR P丸ゴシック体M" panose="020B0600010101010101" pitchFamily="50" charset="-128"/>
                  </a:rPr>
                  <a:t>α</a:t>
                </a:r>
                <a:r>
                  <a:rPr kumimoji="1" lang="en-US" altLang="ja-JP" sz="1200" cap="none" dirty="0">
                    <a:latin typeface="Georgia" panose="02040502050405020303" pitchFamily="18" charset="0"/>
                    <a:ea typeface="AR P丸ゴシック体M" panose="020B0600010101010101" pitchFamily="50" charset="-128"/>
                  </a:rPr>
                  <a:t>)</a:t>
                </a:r>
                <a:r>
                  <a:rPr kumimoji="1" lang="en-US" altLang="ja-JP" sz="1200" cap="none" dirty="0">
                    <a:latin typeface="AR P丸ゴシック体M" panose="020B0600010101010101" pitchFamily="50" charset="-128"/>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が</a:t>
                </a:r>
                <a:r>
                  <a:rPr kumimoji="1" lang="en-US" altLang="ja-JP" sz="1200" cap="none" dirty="0">
                    <a:latin typeface="AR P丸ゴシック体M" panose="020B0600010101010101" pitchFamily="50" charset="-128"/>
                    <a:ea typeface="AR P丸ゴシック体M" panose="020B0600010101010101" pitchFamily="50" charset="-128"/>
                  </a:rPr>
                  <a:t> </a:t>
                </a:r>
                <a14:m>
                  <m:oMath xmlns:m="http://schemas.openxmlformats.org/officeDocument/2006/math">
                    <m:f>
                      <m:fPr>
                        <m:ctrlPr>
                          <a:rPr kumimoji="1" lang="en-US" altLang="ja-JP" sz="1200" i="1" cap="none" smtClean="0">
                            <a:latin typeface="Cambria Math" panose="02040503050406030204" pitchFamily="18" charset="0"/>
                          </a:rPr>
                        </m:ctrlPr>
                      </m:fPr>
                      <m:num>
                        <m:r>
                          <a:rPr kumimoji="1" lang="en-US" altLang="ja-JP" sz="1200" b="0" i="1" cap="none" smtClean="0">
                            <a:latin typeface="Cambria Math" panose="02040503050406030204" pitchFamily="18" charset="0"/>
                          </a:rPr>
                          <m:t>1</m:t>
                        </m:r>
                      </m:num>
                      <m:den>
                        <m:r>
                          <a:rPr kumimoji="1" lang="en-US" altLang="ja-JP" sz="1200" b="0" i="1" cap="none" smtClean="0">
                            <a:latin typeface="Cambria Math" panose="02040503050406030204" pitchFamily="18" charset="0"/>
                          </a:rPr>
                          <m:t>2</m:t>
                        </m:r>
                      </m:den>
                    </m:f>
                  </m:oMath>
                </a14:m>
                <a:r>
                  <a:rPr kumimoji="1" lang="en-US" altLang="ja-JP" sz="1200" cap="none" dirty="0">
                    <a:latin typeface="AR P丸ゴシック体M" panose="020B0600010101010101" pitchFamily="50" charset="-128"/>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で</a:t>
                </a:r>
                <a:r>
                  <a:rPr kumimoji="1" lang="en-US" altLang="ja-JP" sz="1200" cap="none" dirty="0">
                    <a:latin typeface="AR P丸ゴシック体M" panose="020B0600010101010101" pitchFamily="50" charset="-128"/>
                    <a:ea typeface="AR P丸ゴシック体M" panose="020B0600010101010101" pitchFamily="50" charset="-128"/>
                  </a:rPr>
                  <a:t> </a:t>
                </a:r>
                <a:r>
                  <a:rPr kumimoji="1" lang="en-US" altLang="ja-JP" sz="1200" cap="none" dirty="0">
                    <a:latin typeface="Georgia" panose="02040502050405020303" pitchFamily="18" charset="0"/>
                    <a:ea typeface="AR P丸ゴシック体M" panose="020B0600010101010101" pitchFamily="50" charset="-128"/>
                  </a:rPr>
                  <a:t>tan(</a:t>
                </a:r>
                <a:r>
                  <a:rPr lang="en-US" altLang="ja-JP" sz="1200" cap="none" dirty="0">
                    <a:latin typeface="AR P丸ゴシック体M" panose="020B0600010101010101" pitchFamily="50" charset="-128"/>
                    <a:ea typeface="AR P丸ゴシック体M" panose="020B0600010101010101" pitchFamily="50" charset="-128"/>
                  </a:rPr>
                  <a:t>β</a:t>
                </a:r>
                <a:r>
                  <a:rPr lang="en-US" altLang="ja-JP" sz="1200" cap="none" dirty="0">
                    <a:latin typeface="Georgia" panose="02040502050405020303" pitchFamily="18" charset="0"/>
                    <a:ea typeface="AR P丸ゴシック体M" panose="020B0600010101010101" pitchFamily="50" charset="-128"/>
                  </a:rPr>
                  <a:t>)</a:t>
                </a:r>
                <a:r>
                  <a:rPr lang="en-US" altLang="ja-JP" sz="1200" cap="none" dirty="0">
                    <a:latin typeface="AR P丸ゴシック体M" panose="020B0600010101010101" pitchFamily="50" charset="-128"/>
                    <a:ea typeface="AR P丸ゴシック体M" panose="020B0600010101010101" pitchFamily="50" charset="-128"/>
                  </a:rPr>
                  <a:t> </a:t>
                </a:r>
                <a:r>
                  <a:rPr lang="ja-JP" altLang="en-US" sz="1200" cap="none" dirty="0">
                    <a:latin typeface="AR P丸ゴシック体M" panose="020B0600010101010101" pitchFamily="50" charset="-128"/>
                    <a:ea typeface="AR P丸ゴシック体M" panose="020B0600010101010101" pitchFamily="50" charset="-128"/>
                  </a:rPr>
                  <a:t>が</a:t>
                </a:r>
                <a:r>
                  <a:rPr lang="en-US" altLang="ja-JP" sz="1200" cap="none" dirty="0">
                    <a:latin typeface="AR P丸ゴシック体M" panose="020B0600010101010101" pitchFamily="50" charset="-128"/>
                    <a:ea typeface="AR P丸ゴシック体M" panose="020B0600010101010101" pitchFamily="50" charset="-128"/>
                  </a:rPr>
                  <a:t> </a:t>
                </a:r>
                <a14:m>
                  <m:oMath xmlns:m="http://schemas.openxmlformats.org/officeDocument/2006/math">
                    <m:f>
                      <m:fPr>
                        <m:ctrlPr>
                          <a:rPr lang="en-US" altLang="ja-JP" sz="1200" i="1" cap="none" smtClean="0">
                            <a:latin typeface="Cambria Math" panose="02040503050406030204" pitchFamily="18" charset="0"/>
                          </a:rPr>
                        </m:ctrlPr>
                      </m:fPr>
                      <m:num>
                        <m:r>
                          <a:rPr lang="en-US" altLang="ja-JP" sz="1200" b="0" i="1" cap="none" smtClean="0">
                            <a:latin typeface="Cambria Math" panose="02040503050406030204" pitchFamily="18" charset="0"/>
                          </a:rPr>
                          <m:t>1</m:t>
                        </m:r>
                      </m:num>
                      <m:den>
                        <m:r>
                          <a:rPr lang="en-US" altLang="ja-JP" sz="1200" b="0" i="1" cap="none" smtClean="0">
                            <a:latin typeface="Cambria Math" panose="02040503050406030204" pitchFamily="18" charset="0"/>
                          </a:rPr>
                          <m:t>3</m:t>
                        </m:r>
                      </m:den>
                    </m:f>
                  </m:oMath>
                </a14:m>
                <a:r>
                  <a:rPr kumimoji="1" lang="ja-JP" altLang="en-US" dirty="0"/>
                  <a:t>　だとうまいこといきまして</a:t>
                </a:r>
                <a:endParaRPr kumimoji="1" lang="en-US" altLang="ja-JP" dirty="0"/>
              </a:p>
              <a:p>
                <a:r>
                  <a:rPr kumimoji="1" lang="ja-JP" altLang="en-US" dirty="0"/>
                  <a:t>こんな公式ができます。</a:t>
                </a:r>
                <a:endParaRPr kumimoji="1" lang="en-US" altLang="ja-JP" dirty="0"/>
              </a:p>
              <a:p>
                <a:r>
                  <a:rPr kumimoji="1" lang="ja-JP" altLang="en-US" dirty="0"/>
                  <a:t>これをオイラーの公式といいます。</a:t>
                </a:r>
                <a:endParaRPr kumimoji="1" lang="en-US" altLang="ja-JP" dirty="0"/>
              </a:p>
            </p:txBody>
          </p:sp>
        </mc:Choice>
        <mc:Fallback xmlns="">
          <p:sp>
            <p:nvSpPr>
              <p:cNvPr id="3" name="ノート プレースホルダー 2"/>
              <p:cNvSpPr>
                <a:spLocks noGrp="1"/>
              </p:cNvSpPr>
              <p:nvPr>
                <p:ph type="body" idx="1"/>
              </p:nvPr>
            </p:nvSpPr>
            <p:spPr/>
            <p:txBody>
              <a:bodyPr/>
              <a:lstStyle/>
              <a:p>
                <a:r>
                  <a:rPr kumimoji="1" lang="ja-JP" altLang="en-US" dirty="0" smtClean="0"/>
                  <a:t>ライプニッツの公式はアークタンジェントをひとつだけ使いましたが、</a:t>
                </a:r>
                <a:endParaRPr kumimoji="1" lang="en-US" altLang="ja-JP" dirty="0" smtClean="0"/>
              </a:p>
              <a:p>
                <a:r>
                  <a:rPr kumimoji="1" lang="ja-JP" altLang="en-US" dirty="0" smtClean="0"/>
                  <a:t>加法公式を使って</a:t>
                </a:r>
                <a:endParaRPr kumimoji="1" lang="en-US" altLang="ja-JP" dirty="0" smtClean="0"/>
              </a:p>
              <a:p>
                <a:r>
                  <a:rPr kumimoji="1" lang="en-US" altLang="ja-JP" sz="1200" cap="none" dirty="0" smtClean="0">
                    <a:latin typeface="Georgia" panose="02040502050405020303" pitchFamily="18" charset="0"/>
                    <a:ea typeface="AR P丸ゴシック体M" panose="020B0600010101010101" pitchFamily="50" charset="-128"/>
                  </a:rPr>
                  <a:t>tan(</a:t>
                </a:r>
                <a:r>
                  <a:rPr kumimoji="1" lang="en-US" altLang="ja-JP" sz="1200" cap="none" dirty="0" smtClean="0">
                    <a:latin typeface="AR P丸ゴシック体M" panose="020B0600010101010101" pitchFamily="50" charset="-128"/>
                    <a:ea typeface="AR P丸ゴシック体M" panose="020B0600010101010101" pitchFamily="50" charset="-128"/>
                  </a:rPr>
                  <a:t>α+</a:t>
                </a:r>
                <a:r>
                  <a:rPr lang="en-US" altLang="ja-JP" sz="1200" cap="none" dirty="0" smtClean="0">
                    <a:latin typeface="AR P丸ゴシック体M" panose="020B0600010101010101" pitchFamily="50" charset="-128"/>
                    <a:ea typeface="AR P丸ゴシック体M" panose="020B0600010101010101" pitchFamily="50" charset="-128"/>
                  </a:rPr>
                  <a:t>β) = 1</a:t>
                </a:r>
              </a:p>
              <a:p>
                <a:r>
                  <a:rPr kumimoji="1" lang="ja-JP" altLang="en-US" sz="1200" cap="none" dirty="0" smtClean="0">
                    <a:latin typeface="AR P丸ゴシック体M" panose="020B0600010101010101" pitchFamily="50" charset="-128"/>
                    <a:ea typeface="AR P丸ゴシック体M" panose="020B0600010101010101" pitchFamily="50" charset="-128"/>
                  </a:rPr>
                  <a:t>となる数をみつけると</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ja-JP" altLang="en-US" sz="1200" cap="none" dirty="0" smtClean="0">
                    <a:latin typeface="AR P丸ゴシック体M" panose="020B0600010101010101" pitchFamily="50" charset="-128"/>
                    <a:ea typeface="AR P丸ゴシック体M" panose="020B0600010101010101" pitchFamily="50" charset="-128"/>
                  </a:rPr>
                  <a:t>パイをふたつのアークタンジェントで書くことができます。</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ja-JP" altLang="en-US" sz="1200" cap="none" dirty="0" smtClean="0">
                    <a:latin typeface="AR P丸ゴシック体M" panose="020B0600010101010101" pitchFamily="50" charset="-128"/>
                    <a:ea typeface="AR P丸ゴシック体M" panose="020B0600010101010101" pitchFamily="50" charset="-128"/>
                  </a:rPr>
                  <a:t>たとえば</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en-US" altLang="ja-JP" sz="1200" cap="none" dirty="0" smtClean="0">
                    <a:latin typeface="Georgia" panose="02040502050405020303" pitchFamily="18" charset="0"/>
                    <a:ea typeface="AR P丸ゴシック体M" panose="020B0600010101010101" pitchFamily="50" charset="-128"/>
                  </a:rPr>
                  <a:t>tan(</a:t>
                </a:r>
                <a:r>
                  <a:rPr kumimoji="1" lang="en-US" altLang="ja-JP" sz="1200" cap="none" dirty="0" smtClean="0">
                    <a:latin typeface="AR P丸ゴシック体M" panose="020B0600010101010101" pitchFamily="50" charset="-128"/>
                    <a:ea typeface="AR P丸ゴシック体M" panose="020B0600010101010101" pitchFamily="50" charset="-128"/>
                  </a:rPr>
                  <a:t>α</a:t>
                </a:r>
                <a:r>
                  <a:rPr kumimoji="1" lang="en-US" altLang="ja-JP" sz="1200" cap="none" dirty="0" smtClean="0">
                    <a:latin typeface="Georgia" panose="02040502050405020303" pitchFamily="18" charset="0"/>
                    <a:ea typeface="AR P丸ゴシック体M" panose="020B0600010101010101" pitchFamily="50" charset="-128"/>
                  </a:rPr>
                  <a:t>)</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ja-JP" altLang="en-US" sz="1200" cap="none" dirty="0" smtClean="0">
                    <a:latin typeface="AR P丸ゴシック体M" panose="020B0600010101010101" pitchFamily="50" charset="-128"/>
                    <a:ea typeface="AR P丸ゴシック体M" panose="020B0600010101010101" pitchFamily="50" charset="-128"/>
                  </a:rPr>
                  <a:t>が</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en-US" altLang="ja-JP" sz="1200" b="0" i="0" cap="none" smtClean="0">
                    <a:latin typeface="Cambria Math" panose="02040503050406030204" pitchFamily="18" charset="0"/>
                  </a:rPr>
                  <a:t>1/2</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ja-JP" altLang="en-US" sz="1200" cap="none" dirty="0" smtClean="0">
                    <a:latin typeface="AR P丸ゴシック体M" panose="020B0600010101010101" pitchFamily="50" charset="-128"/>
                    <a:ea typeface="AR P丸ゴシック体M" panose="020B0600010101010101" pitchFamily="50" charset="-128"/>
                  </a:rPr>
                  <a:t>で</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en-US" altLang="ja-JP" sz="1200" cap="none" dirty="0" smtClean="0">
                    <a:latin typeface="Georgia" panose="02040502050405020303" pitchFamily="18" charset="0"/>
                    <a:ea typeface="AR P丸ゴシック体M" panose="020B0600010101010101" pitchFamily="50" charset="-128"/>
                  </a:rPr>
                  <a:t>tan(</a:t>
                </a:r>
                <a:r>
                  <a:rPr lang="en-US" altLang="ja-JP" sz="1200" cap="none" dirty="0" smtClean="0">
                    <a:latin typeface="AR P丸ゴシック体M" panose="020B0600010101010101" pitchFamily="50" charset="-128"/>
                    <a:ea typeface="AR P丸ゴシック体M" panose="020B0600010101010101" pitchFamily="50" charset="-128"/>
                  </a:rPr>
                  <a:t>β</a:t>
                </a:r>
                <a:r>
                  <a:rPr lang="en-US" altLang="ja-JP" sz="1200" cap="none" dirty="0" smtClean="0">
                    <a:latin typeface="Georgia" panose="02040502050405020303" pitchFamily="18" charset="0"/>
                    <a:ea typeface="AR P丸ゴシック体M" panose="020B0600010101010101" pitchFamily="50" charset="-128"/>
                  </a:rPr>
                  <a:t>)</a:t>
                </a:r>
                <a:r>
                  <a:rPr lang="en-US" altLang="ja-JP" sz="1200" cap="none" dirty="0" smtClean="0">
                    <a:latin typeface="AR P丸ゴシック体M" panose="020B0600010101010101" pitchFamily="50" charset="-128"/>
                    <a:ea typeface="AR P丸ゴシック体M" panose="020B0600010101010101" pitchFamily="50" charset="-128"/>
                  </a:rPr>
                  <a:t> </a:t>
                </a:r>
                <a:r>
                  <a:rPr lang="ja-JP" altLang="en-US" sz="1200" cap="none" dirty="0" smtClean="0">
                    <a:latin typeface="AR P丸ゴシック体M" panose="020B0600010101010101" pitchFamily="50" charset="-128"/>
                    <a:ea typeface="AR P丸ゴシック体M" panose="020B0600010101010101" pitchFamily="50" charset="-128"/>
                  </a:rPr>
                  <a:t>が</a:t>
                </a:r>
                <a:r>
                  <a:rPr lang="en-US" altLang="ja-JP" sz="1200" cap="none" dirty="0" smtClean="0">
                    <a:latin typeface="AR P丸ゴシック体M" panose="020B0600010101010101" pitchFamily="50" charset="-128"/>
                    <a:ea typeface="AR P丸ゴシック体M" panose="020B0600010101010101" pitchFamily="50" charset="-128"/>
                  </a:rPr>
                  <a:t> </a:t>
                </a:r>
                <a:r>
                  <a:rPr lang="en-US" altLang="ja-JP" sz="1200" b="0" i="0" cap="none" smtClean="0">
                    <a:latin typeface="Cambria Math" panose="02040503050406030204" pitchFamily="18" charset="0"/>
                  </a:rPr>
                  <a:t>1/3</a:t>
                </a:r>
                <a:r>
                  <a:rPr kumimoji="1" lang="ja-JP" altLang="en-US" dirty="0" smtClean="0"/>
                  <a:t>　だとうまいこといきまして</a:t>
                </a:r>
                <a:endParaRPr kumimoji="1" lang="en-US" altLang="ja-JP" dirty="0" smtClean="0"/>
              </a:p>
              <a:p>
                <a:r>
                  <a:rPr kumimoji="1" lang="ja-JP" altLang="en-US" dirty="0" smtClean="0"/>
                  <a:t>こんな公式ができます。</a:t>
                </a:r>
                <a:endParaRPr kumimoji="1" lang="en-US" altLang="ja-JP" dirty="0" smtClean="0"/>
              </a:p>
              <a:p>
                <a:r>
                  <a:rPr kumimoji="1" lang="ja-JP" altLang="en-US" dirty="0" smtClean="0"/>
                  <a:t>これをオイラーの公式といいます。</a:t>
                </a:r>
                <a:endParaRPr kumimoji="1"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7</a:t>
            </a:fld>
            <a:endParaRPr kumimoji="1" lang="ja-JP" altLang="en-US"/>
          </a:p>
        </p:txBody>
      </p:sp>
    </p:spTree>
    <p:extLst>
      <p:ext uri="{BB962C8B-B14F-4D97-AF65-F5344CB8AC3E}">
        <p14:creationId xmlns:p14="http://schemas.microsoft.com/office/powerpoint/2010/main" val="575687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sz="3200" cap="none" dirty="0">
                <a:latin typeface="AR P丸ゴシック体M" panose="020B0600010101010101" pitchFamily="50" charset="-128"/>
                <a:ea typeface="AR P丸ゴシック体M" panose="020B0600010101010101" pitchFamily="50" charset="-128"/>
              </a:rPr>
              <a:t>同じ考え方でいろいろな公式が作られました</a:t>
            </a:r>
            <a:r>
              <a:rPr lang="ja-JP" altLang="en-US" sz="3200" cap="none" dirty="0">
                <a:latin typeface="AR P丸ゴシック体M" panose="020B0600010101010101" pitchFamily="50" charset="-128"/>
                <a:ea typeface="AR P丸ゴシック体M" panose="020B0600010101010101" pitchFamily="50" charset="-128"/>
              </a:rPr>
              <a:t>：</a:t>
            </a:r>
            <a:endParaRPr kumimoji="1" lang="en-US" altLang="ja-JP" sz="3200" cap="none" dirty="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a:latin typeface="AR P丸ゴシック体M" panose="020B0600010101010101" pitchFamily="50" charset="-128"/>
                <a:ea typeface="AR P丸ゴシック体M" panose="020B0600010101010101" pitchFamily="50" charset="-128"/>
              </a:rPr>
              <a:t>クラウゼンの公式はこういう公式です。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マチンの公式はこういう公式です。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ガウスの公式はこういう公式です。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分母が大きくなると収束が速くなるので、ガウスの公式はとても良い公式です。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3000" cap="none" dirty="0">
              <a:latin typeface="AR P丸ゴシック体M" panose="020B0600010101010101" pitchFamily="50" charset="-128"/>
              <a:ea typeface="AR P丸ゴシック体M" panose="020B0600010101010101" pitchFamily="50" charset="-128"/>
            </a:endParaRPr>
          </a:p>
          <a:p>
            <a:pPr marL="0" indent="0">
              <a:buNone/>
            </a:pPr>
            <a:endParaRPr lang="en-US" altLang="ja-JP" sz="30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8</a:t>
            </a:fld>
            <a:endParaRPr kumimoji="1" lang="ja-JP" altLang="en-US"/>
          </a:p>
        </p:txBody>
      </p:sp>
    </p:spTree>
    <p:extLst>
      <p:ext uri="{BB962C8B-B14F-4D97-AF65-F5344CB8AC3E}">
        <p14:creationId xmlns:p14="http://schemas.microsoft.com/office/powerpoint/2010/main" val="296772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indent="0">
                  <a:buNone/>
                </a:pPr>
                <a:r>
                  <a:rPr lang="ja-JP" altLang="en-US" sz="3200" b="0" dirty="0">
                    <a:latin typeface="AR P丸ゴシック体M" panose="020B0600010101010101" pitchFamily="50" charset="-128"/>
                    <a:ea typeface="AR P丸ゴシック体M" panose="020B0600010101010101" pitchFamily="50" charset="-128"/>
                  </a:rPr>
                  <a:t>その他にも円周率の公式はたくさんあります。</a:t>
                </a:r>
                <a:endParaRPr lang="en-US" altLang="ja-JP" sz="3200" b="0" dirty="0">
                  <a:latin typeface="AR P丸ゴシック体M" panose="020B0600010101010101" pitchFamily="50" charset="-128"/>
                  <a:ea typeface="AR P丸ゴシック体M" panose="020B0600010101010101" pitchFamily="50" charset="-128"/>
                </a:endParaRPr>
              </a:p>
              <a:p>
                <a:pPr marL="0" indent="0">
                  <a:buNone/>
                </a:pPr>
                <a:endParaRPr kumimoji="1" lang="en-US" altLang="ja-JP" sz="3200" b="0" cap="none" dirty="0">
                  <a:latin typeface="AR P丸ゴシック体M" panose="020B0600010101010101" pitchFamily="50" charset="-128"/>
                  <a:ea typeface="AR P丸ゴシック体M" panose="020B0600010101010101" pitchFamily="50" charset="-128"/>
                </a:endParaRPr>
              </a:p>
              <a:p>
                <a:pPr marL="0" indent="0">
                  <a:buNone/>
                </a:pPr>
                <a:r>
                  <a:rPr kumimoji="1" lang="ja-JP" altLang="en-US" sz="3200" cap="none" dirty="0">
                    <a:latin typeface="AR P丸ゴシック体M" panose="020B0600010101010101" pitchFamily="50" charset="-128"/>
                    <a:ea typeface="AR P丸ゴシック体M" panose="020B0600010101010101" pitchFamily="50" charset="-128"/>
                  </a:rPr>
                  <a:t>たとえば無限積の形で書く公式もあります</a:t>
                </a:r>
                <a:r>
                  <a:rPr lang="ja-JP" altLang="en-US" sz="3200" cap="none" dirty="0">
                    <a:latin typeface="AR P丸ゴシック体M" panose="020B0600010101010101" pitchFamily="50" charset="-128"/>
                    <a:ea typeface="AR P丸ゴシック体M" panose="020B0600010101010101" pitchFamily="50" charset="-128"/>
                  </a:rPr>
                  <a:t>：</a:t>
                </a:r>
                <a:endParaRPr kumimoji="1" lang="en-US" altLang="ja-JP" sz="3200" cap="none" dirty="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a:latin typeface="AR P丸ゴシック体M" panose="020B0600010101010101" pitchFamily="50" charset="-128"/>
                    <a:ea typeface="AR P丸ゴシック体M" panose="020B0600010101010101" pitchFamily="50" charset="-128"/>
                  </a:rPr>
                  <a:t>ウォリスの公式はこういう式です。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lgn="ctr">
                  <a:lnSpc>
                    <a:spcPct val="100000"/>
                  </a:lnSpc>
                  <a:spcBef>
                    <a:spcPts val="0"/>
                  </a:spcBef>
                  <a:buNone/>
                </a:pPr>
                <a14:m>
                  <m:oMath xmlns:m="http://schemas.openxmlformats.org/officeDocument/2006/math">
                    <m:r>
                      <m:rPr>
                        <m:sty m:val="p"/>
                      </m:rPr>
                      <a:rPr lang="en-US" altLang="ja-JP" sz="3200" i="1" cap="none" dirty="0" smtClean="0">
                        <a:latin typeface="Cambria Math" panose="02040503050406030204" pitchFamily="18" charset="0"/>
                      </a:rPr>
                      <m:t>π</m:t>
                    </m:r>
                  </m:oMath>
                </a14:m>
                <a:r>
                  <a:rPr lang="en-US" altLang="ja-JP" sz="3200" cap="none" dirty="0">
                    <a:latin typeface="AR P丸ゴシック体M" panose="020B0600010101010101" pitchFamily="50" charset="-128"/>
                    <a:ea typeface="AR P丸ゴシック体M" panose="020B0600010101010101" pitchFamily="50" charset="-128"/>
                  </a:rPr>
                  <a:t> = 2 × </a:t>
                </a:r>
                <a14:m>
                  <m:oMath xmlns:m="http://schemas.openxmlformats.org/officeDocument/2006/math">
                    <m:f>
                      <m:fPr>
                        <m:ctrlPr>
                          <a:rPr lang="en-US" altLang="ja-JP" sz="3200" i="1" cap="none" dirty="0" smtClean="0">
                            <a:latin typeface="Cambria Math" panose="02040503050406030204" pitchFamily="18" charset="0"/>
                          </a:rPr>
                        </m:ctrlPr>
                      </m:fPr>
                      <m:num>
                        <m:r>
                          <a:rPr lang="en-US" altLang="ja-JP" sz="3200" b="0" i="1" cap="none" dirty="0" smtClean="0">
                            <a:latin typeface="Cambria Math" panose="02040503050406030204" pitchFamily="18" charset="0"/>
                          </a:rPr>
                          <m:t>2</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2</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4</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4</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6</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6</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m:t>
                        </m:r>
                      </m:num>
                      <m:den>
                        <m:r>
                          <a:rPr lang="en-US" altLang="ja-JP" sz="3200" b="0" i="1" cap="none" dirty="0" smtClean="0">
                            <a:latin typeface="Cambria Math" panose="02040503050406030204" pitchFamily="18" charset="0"/>
                          </a:rPr>
                          <m:t>1</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3</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3</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5</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5</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7</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m:t>
                        </m:r>
                      </m:den>
                    </m:f>
                  </m:oMath>
                </a14:m>
                <a:endParaRPr lang="en-US" altLang="ja-JP" sz="3200" b="0" cap="none"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cap="none" dirty="0">
                    <a:latin typeface="AR P丸ゴシック体M" panose="020B0600010101010101" pitchFamily="50" charset="-128"/>
                    <a:ea typeface="AR P丸ゴシック体M" panose="020B0600010101010101" pitchFamily="50" charset="-128"/>
                  </a:rPr>
                  <a:t>インドの天才数学者ラマヌジャンは次のような公式も得ています：</a:t>
                </a:r>
                <a:endParaRPr lang="en-US" altLang="ja-JP" sz="3200" cap="none"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000" cap="none" dirty="0">
                    <a:latin typeface="AR P丸ゴシック体M" panose="020B0600010101010101" pitchFamily="50" charset="-128"/>
                    <a:ea typeface="AR P丸ゴシック体M" panose="020B0600010101010101" pitchFamily="50" charset="-128"/>
                  </a:rPr>
                  <a:t>ラマヌジャンの公式はこういう式です。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spcBef>
                    <a:spcPts val="0"/>
                  </a:spcBef>
                  <a:buNone/>
                </a:pPr>
                <a14:m>
                  <m:oMathPara xmlns:m="http://schemas.openxmlformats.org/officeDocument/2006/math">
                    <m:oMathParaPr>
                      <m:jc m:val="center"/>
                    </m:oMathParaPr>
                    <m:oMath xmlns:m="http://schemas.openxmlformats.org/officeDocument/2006/math">
                      <m:f>
                        <m:fPr>
                          <m:ctrlPr>
                            <a:rPr lang="en-US" altLang="ja-JP" sz="3200" i="1" cap="none" smtClean="0">
                              <a:latin typeface="Cambria Math" panose="02040503050406030204" pitchFamily="18" charset="0"/>
                            </a:rPr>
                          </m:ctrlPr>
                        </m:fPr>
                        <m:num>
                          <m:r>
                            <a:rPr lang="en-US" altLang="ja-JP" sz="3200" b="0" i="1" cap="none" smtClean="0">
                              <a:latin typeface="Cambria Math" panose="02040503050406030204" pitchFamily="18" charset="0"/>
                            </a:rPr>
                            <m:t>1</m:t>
                          </m:r>
                        </m:num>
                        <m:den>
                          <m:r>
                            <m:rPr>
                              <m:sty m:val="p"/>
                            </m:rPr>
                            <a:rPr lang="en-US" altLang="ja-JP" sz="3200" i="1" cap="none">
                              <a:latin typeface="Cambria Math" panose="02040503050406030204" pitchFamily="18" charset="0"/>
                            </a:rPr>
                            <m:t>π</m:t>
                          </m:r>
                        </m:den>
                      </m:f>
                      <m:r>
                        <a:rPr lang="en-US" altLang="ja-JP" sz="3200" b="0" i="1" cap="none" smtClean="0">
                          <a:latin typeface="Cambria Math" panose="02040503050406030204" pitchFamily="18" charset="0"/>
                        </a:rPr>
                        <m:t>= </m:t>
                      </m:r>
                      <m:f>
                        <m:fPr>
                          <m:ctrlPr>
                            <a:rPr lang="en-US" altLang="ja-JP" sz="3200" b="0" i="1" cap="none" smtClean="0">
                              <a:latin typeface="Cambria Math" panose="02040503050406030204" pitchFamily="18" charset="0"/>
                            </a:rPr>
                          </m:ctrlPr>
                        </m:fPr>
                        <m:num>
                          <m:rad>
                            <m:radPr>
                              <m:degHide m:val="on"/>
                              <m:ctrlPr>
                                <a:rPr lang="en-US" altLang="ja-JP" sz="3200" b="0" i="1" cap="none" smtClean="0">
                                  <a:latin typeface="Cambria Math" panose="02040503050406030204" pitchFamily="18" charset="0"/>
                                </a:rPr>
                              </m:ctrlPr>
                            </m:radPr>
                            <m:deg/>
                            <m:e>
                              <m:r>
                                <a:rPr lang="en-US" altLang="ja-JP" sz="3200" b="0" i="1" cap="none" smtClean="0">
                                  <a:latin typeface="Cambria Math" panose="02040503050406030204" pitchFamily="18" charset="0"/>
                                </a:rPr>
                                <m:t>8</m:t>
                              </m:r>
                            </m:e>
                          </m:rad>
                        </m:num>
                        <m:den>
                          <m:sSup>
                            <m:sSupPr>
                              <m:ctrlPr>
                                <a:rPr lang="en-US" altLang="ja-JP" sz="3200" b="0" i="1" cap="none" smtClean="0">
                                  <a:latin typeface="Cambria Math" panose="02040503050406030204" pitchFamily="18" charset="0"/>
                                </a:rPr>
                              </m:ctrlPr>
                            </m:sSupPr>
                            <m:e>
                              <m:r>
                                <a:rPr lang="en-US" altLang="ja-JP" sz="3200" b="0" i="1" cap="none" smtClean="0">
                                  <a:latin typeface="Cambria Math" panose="02040503050406030204" pitchFamily="18" charset="0"/>
                                </a:rPr>
                                <m:t>99</m:t>
                              </m:r>
                            </m:e>
                            <m:sup>
                              <m:r>
                                <a:rPr lang="en-US" altLang="ja-JP" sz="3200" b="0" i="1" cap="none" smtClean="0">
                                  <a:latin typeface="Cambria Math" panose="02040503050406030204" pitchFamily="18" charset="0"/>
                                </a:rPr>
                                <m:t>2</m:t>
                              </m:r>
                            </m:sup>
                          </m:sSup>
                        </m:den>
                      </m:f>
                      <m:r>
                        <a:rPr lang="en-US" altLang="ja-JP" sz="3200" b="0" i="1" cap="none" smtClean="0">
                          <a:latin typeface="Cambria Math" panose="02040503050406030204" pitchFamily="18" charset="0"/>
                        </a:rPr>
                        <m:t> </m:t>
                      </m:r>
                      <m:nary>
                        <m:naryPr>
                          <m:chr m:val="∑"/>
                          <m:ctrlPr>
                            <a:rPr lang="en-US" altLang="ja-JP" sz="3200" b="0" i="1" cap="none" smtClean="0">
                              <a:latin typeface="Cambria Math" panose="02040503050406030204" pitchFamily="18" charset="0"/>
                            </a:rPr>
                          </m:ctrlPr>
                        </m:naryPr>
                        <m:sub>
                          <m:r>
                            <m:rPr>
                              <m:brk m:alnAt="23"/>
                            </m:rPr>
                            <a:rPr lang="en-US" altLang="ja-JP" sz="3200" b="0" i="1" cap="none" smtClean="0">
                              <a:latin typeface="Cambria Math" panose="02040503050406030204" pitchFamily="18" charset="0"/>
                            </a:rPr>
                            <m:t>𝑛</m:t>
                          </m:r>
                          <m:r>
                            <a:rPr lang="en-US" altLang="ja-JP" sz="3200" b="0" i="1" cap="none" smtClean="0">
                              <a:latin typeface="Cambria Math" panose="02040503050406030204" pitchFamily="18" charset="0"/>
                            </a:rPr>
                            <m:t>=0</m:t>
                          </m:r>
                        </m:sub>
                        <m:sup>
                          <m:r>
                            <a:rPr lang="en-US" altLang="ja-JP" sz="3200" b="0" i="1" cap="none" smtClean="0">
                              <a:latin typeface="Cambria Math" panose="02040503050406030204" pitchFamily="18" charset="0"/>
                              <a:ea typeface="Cambria Math" panose="02040503050406030204" pitchFamily="18" charset="0"/>
                            </a:rPr>
                            <m:t>∞</m:t>
                          </m:r>
                        </m:sup>
                        <m:e>
                          <m:f>
                            <m:fPr>
                              <m:ctrlPr>
                                <a:rPr lang="en-US" altLang="ja-JP" sz="3200" b="0" i="1" cap="none" smtClean="0">
                                  <a:latin typeface="Cambria Math" panose="02040503050406030204" pitchFamily="18" charset="0"/>
                                </a:rPr>
                              </m:ctrlPr>
                            </m:fPr>
                            <m:num>
                              <m:d>
                                <m:dPr>
                                  <m:ctrlPr>
                                    <a:rPr lang="en-US" altLang="ja-JP" sz="3200" b="0" i="1" cap="none" smtClean="0">
                                      <a:latin typeface="Cambria Math" panose="02040503050406030204" pitchFamily="18" charset="0"/>
                                    </a:rPr>
                                  </m:ctrlPr>
                                </m:dPr>
                                <m:e>
                                  <m:r>
                                    <a:rPr lang="en-US" altLang="ja-JP" sz="3200" b="0" i="1" cap="none" smtClean="0">
                                      <a:latin typeface="Cambria Math" panose="02040503050406030204" pitchFamily="18" charset="0"/>
                                    </a:rPr>
                                    <m:t>4</m:t>
                                  </m:r>
                                  <m:r>
                                    <a:rPr lang="en-US" altLang="ja-JP" sz="3200" b="0" i="1" cap="none" smtClean="0">
                                      <a:latin typeface="Cambria Math" panose="02040503050406030204" pitchFamily="18" charset="0"/>
                                    </a:rPr>
                                    <m:t>𝑛</m:t>
                                  </m:r>
                                </m:e>
                              </m:d>
                              <m:r>
                                <a:rPr lang="en-US" altLang="ja-JP" sz="3200" b="0" i="1" cap="none" smtClean="0">
                                  <a:latin typeface="Cambria Math" panose="02040503050406030204" pitchFamily="18" charset="0"/>
                                </a:rPr>
                                <m:t>!</m:t>
                              </m:r>
                            </m:num>
                            <m:den>
                              <m:sSup>
                                <m:sSupPr>
                                  <m:ctrlPr>
                                    <a:rPr lang="en-US" altLang="ja-JP" sz="3200" b="0" i="1" cap="none" smtClean="0">
                                      <a:latin typeface="Cambria Math" panose="02040503050406030204" pitchFamily="18" charset="0"/>
                                    </a:rPr>
                                  </m:ctrlPr>
                                </m:sSupPr>
                                <m:e>
                                  <m:d>
                                    <m:dPr>
                                      <m:ctrlPr>
                                        <a:rPr lang="en-US" altLang="ja-JP" sz="3200" b="0" i="1" cap="none" smtClean="0">
                                          <a:latin typeface="Cambria Math" panose="02040503050406030204" pitchFamily="18" charset="0"/>
                                        </a:rPr>
                                      </m:ctrlPr>
                                    </m:dPr>
                                    <m:e>
                                      <m:sSup>
                                        <m:sSupPr>
                                          <m:ctrlPr>
                                            <a:rPr lang="en-US" altLang="ja-JP" sz="3200" i="1" cap="none">
                                              <a:latin typeface="Cambria Math" panose="02040503050406030204" pitchFamily="18" charset="0"/>
                                            </a:rPr>
                                          </m:ctrlPr>
                                        </m:sSupPr>
                                        <m:e>
                                          <m:r>
                                            <a:rPr lang="en-US" altLang="ja-JP" sz="3200" i="1" cap="none">
                                              <a:latin typeface="Cambria Math" panose="02040503050406030204" pitchFamily="18" charset="0"/>
                                            </a:rPr>
                                            <m:t>4</m:t>
                                          </m:r>
                                        </m:e>
                                        <m:sup>
                                          <m:r>
                                            <a:rPr lang="en-US" altLang="ja-JP" sz="3200" i="1" cap="none">
                                              <a:latin typeface="Cambria Math" panose="02040503050406030204" pitchFamily="18" charset="0"/>
                                            </a:rPr>
                                            <m:t>𝑛</m:t>
                                          </m:r>
                                        </m:sup>
                                      </m:sSup>
                                      <m:r>
                                        <a:rPr lang="en-US" altLang="ja-JP" sz="3200" i="1" cap="none">
                                          <a:latin typeface="Cambria Math" panose="02040503050406030204" pitchFamily="18" charset="0"/>
                                        </a:rPr>
                                        <m:t> × </m:t>
                                      </m:r>
                                      <m:r>
                                        <a:rPr lang="en-US" altLang="ja-JP" sz="3200" i="1" cap="none">
                                          <a:latin typeface="Cambria Math" panose="02040503050406030204" pitchFamily="18" charset="0"/>
                                        </a:rPr>
                                        <m:t>𝑛</m:t>
                                      </m:r>
                                      <m:r>
                                        <a:rPr lang="en-US" altLang="ja-JP" sz="3200" i="1" cap="none">
                                          <a:latin typeface="Cambria Math" panose="02040503050406030204" pitchFamily="18" charset="0"/>
                                        </a:rPr>
                                        <m:t>!</m:t>
                                      </m:r>
                                    </m:e>
                                  </m:d>
                                </m:e>
                                <m:sup>
                                  <m:r>
                                    <a:rPr lang="en-US" altLang="ja-JP" sz="3200" b="0" i="1" cap="none" smtClean="0">
                                      <a:latin typeface="Cambria Math" panose="02040503050406030204" pitchFamily="18" charset="0"/>
                                    </a:rPr>
                                    <m:t>4</m:t>
                                  </m:r>
                                </m:sup>
                              </m:sSup>
                            </m:den>
                          </m:f>
                          <m:r>
                            <a:rPr lang="en-US" altLang="ja-JP" sz="3200" b="0" i="1" cap="none" smtClean="0">
                              <a:latin typeface="Cambria Math" panose="02040503050406030204" pitchFamily="18" charset="0"/>
                            </a:rPr>
                            <m:t> </m:t>
                          </m:r>
                          <m:r>
                            <a:rPr lang="en-US" altLang="ja-JP" sz="3200" i="1" cap="none">
                              <a:latin typeface="Cambria Math" panose="02040503050406030204" pitchFamily="18" charset="0"/>
                            </a:rPr>
                            <m:t>×</m:t>
                          </m:r>
                          <m:r>
                            <a:rPr lang="en-US" altLang="ja-JP" sz="3200" b="0" i="1" cap="none" smtClean="0">
                              <a:latin typeface="Cambria Math" panose="02040503050406030204" pitchFamily="18" charset="0"/>
                            </a:rPr>
                            <m:t> </m:t>
                          </m:r>
                          <m:f>
                            <m:fPr>
                              <m:ctrlPr>
                                <a:rPr lang="en-US" altLang="ja-JP" sz="3200" b="0" i="1" cap="none" smtClean="0">
                                  <a:latin typeface="Cambria Math" panose="02040503050406030204" pitchFamily="18" charset="0"/>
                                </a:rPr>
                              </m:ctrlPr>
                            </m:fPr>
                            <m:num>
                              <m:r>
                                <a:rPr lang="en-US" altLang="ja-JP" sz="3200" b="0" i="1" cap="none" smtClean="0">
                                  <a:latin typeface="Cambria Math" panose="02040503050406030204" pitchFamily="18" charset="0"/>
                                </a:rPr>
                                <m:t>1103+26390</m:t>
                              </m:r>
                              <m:r>
                                <a:rPr lang="en-US" altLang="ja-JP" sz="3200" b="0" i="1" cap="none" smtClean="0">
                                  <a:latin typeface="Cambria Math" panose="02040503050406030204" pitchFamily="18" charset="0"/>
                                </a:rPr>
                                <m:t>𝑛</m:t>
                              </m:r>
                            </m:num>
                            <m:den>
                              <m:sSup>
                                <m:sSupPr>
                                  <m:ctrlPr>
                                    <a:rPr lang="en-US" altLang="ja-JP" sz="3200" b="0" i="1" cap="none" smtClean="0">
                                      <a:latin typeface="Cambria Math" panose="02040503050406030204" pitchFamily="18" charset="0"/>
                                    </a:rPr>
                                  </m:ctrlPr>
                                </m:sSupPr>
                                <m:e>
                                  <m:r>
                                    <a:rPr lang="en-US" altLang="ja-JP" sz="3200" b="0" i="1" cap="none" smtClean="0">
                                      <a:latin typeface="Cambria Math" panose="02040503050406030204" pitchFamily="18" charset="0"/>
                                    </a:rPr>
                                    <m:t>99</m:t>
                                  </m:r>
                                </m:e>
                                <m:sup>
                                  <m:r>
                                    <a:rPr lang="en-US" altLang="ja-JP" sz="3200" b="0" i="1" cap="none" smtClean="0">
                                      <a:latin typeface="Cambria Math" panose="02040503050406030204" pitchFamily="18" charset="0"/>
                                    </a:rPr>
                                    <m:t>4</m:t>
                                  </m:r>
                                  <m:r>
                                    <a:rPr lang="en-US" altLang="ja-JP" sz="3200" b="0" i="1" cap="none" smtClean="0">
                                      <a:latin typeface="Cambria Math" panose="02040503050406030204" pitchFamily="18" charset="0"/>
                                    </a:rPr>
                                    <m:t>𝑛</m:t>
                                  </m:r>
                                </m:sup>
                              </m:sSup>
                            </m:den>
                          </m:f>
                        </m:e>
                      </m:nary>
                    </m:oMath>
                  </m:oMathPara>
                </a14:m>
                <a:endParaRPr kumimoji="1" lang="ja-JP" altLang="en-US" dirty="0"/>
              </a:p>
            </p:txBody>
          </p:sp>
        </mc:Choice>
        <mc:Fallback xmlns="">
          <p:sp>
            <p:nvSpPr>
              <p:cNvPr id="3" name="ノート プレースホルダー 2"/>
              <p:cNvSpPr>
                <a:spLocks noGrp="1"/>
              </p:cNvSpPr>
              <p:nvPr>
                <p:ph type="body" idx="1"/>
              </p:nvPr>
            </p:nvSpPr>
            <p:spPr/>
            <p:txBody>
              <a:bodyPr/>
              <a:lstStyle/>
              <a:p>
                <a:pPr marL="0" indent="0">
                  <a:buNone/>
                </a:pPr>
                <a:r>
                  <a:rPr lang="ja-JP" altLang="en-US" sz="3200" b="0" dirty="0" smtClean="0">
                    <a:latin typeface="AR P丸ゴシック体M" panose="020B0600010101010101" pitchFamily="50" charset="-128"/>
                    <a:ea typeface="AR P丸ゴシック体M" panose="020B0600010101010101" pitchFamily="50" charset="-128"/>
                  </a:rPr>
                  <a:t>その他にも円周率の公式はたくさんあります。</a:t>
                </a:r>
                <a:endParaRPr lang="en-US" altLang="ja-JP" sz="3200" b="0" dirty="0" smtClean="0">
                  <a:latin typeface="AR P丸ゴシック体M" panose="020B0600010101010101" pitchFamily="50" charset="-128"/>
                  <a:ea typeface="AR P丸ゴシック体M" panose="020B0600010101010101" pitchFamily="50" charset="-128"/>
                </a:endParaRPr>
              </a:p>
              <a:p>
                <a:pPr marL="0" indent="0">
                  <a:buNone/>
                </a:pPr>
                <a:endParaRPr kumimoji="1" lang="en-US" altLang="ja-JP" sz="3200" b="0" cap="none" dirty="0" smtClean="0">
                  <a:latin typeface="AR P丸ゴシック体M" panose="020B0600010101010101" pitchFamily="50" charset="-128"/>
                  <a:ea typeface="AR P丸ゴシック体M" panose="020B0600010101010101" pitchFamily="50" charset="-128"/>
                </a:endParaRPr>
              </a:p>
              <a:p>
                <a:pPr marL="0" indent="0">
                  <a:buNone/>
                </a:pPr>
                <a:r>
                  <a:rPr kumimoji="1" lang="ja-JP" altLang="en-US" sz="3200" cap="none" dirty="0" smtClean="0">
                    <a:latin typeface="AR P丸ゴシック体M" panose="020B0600010101010101" pitchFamily="50" charset="-128"/>
                    <a:ea typeface="AR P丸ゴシック体M" panose="020B0600010101010101" pitchFamily="50" charset="-128"/>
                  </a:rPr>
                  <a:t>たとえば無限積の形で書く公式もあります</a:t>
                </a:r>
                <a:r>
                  <a:rPr lang="ja-JP" altLang="en-US" sz="3200" cap="none" dirty="0" smtClean="0">
                    <a:latin typeface="AR P丸ゴシック体M" panose="020B0600010101010101" pitchFamily="50" charset="-128"/>
                    <a:ea typeface="AR P丸ゴシック体M" panose="020B0600010101010101" pitchFamily="50" charset="-128"/>
                  </a:rPr>
                  <a:t>：</a:t>
                </a:r>
                <a:endParaRPr kumimoji="1" lang="en-US" altLang="ja-JP" sz="3200" cap="none" dirty="0" smtClean="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smtClean="0">
                    <a:latin typeface="AR P丸ゴシック体M" panose="020B0600010101010101" pitchFamily="50" charset="-128"/>
                    <a:ea typeface="AR P丸ゴシック体M" panose="020B0600010101010101" pitchFamily="50" charset="-128"/>
                  </a:rPr>
                  <a:t>ウォリスの公式はこういう式です。</a:t>
                </a:r>
                <a:endParaRPr lang="en-US" altLang="ja-JP" sz="3000" cap="none" dirty="0" smtClean="0">
                  <a:latin typeface="AR P丸ゴシック体M" panose="020B0600010101010101" pitchFamily="50" charset="-128"/>
                  <a:ea typeface="AR P丸ゴシック体M" panose="020B0600010101010101" pitchFamily="50" charset="-128"/>
                </a:endParaRPr>
              </a:p>
              <a:p>
                <a:pPr marL="0" indent="0">
                  <a:buNone/>
                </a:pPr>
                <a:r>
                  <a:rPr lang="en-US" altLang="ja-JP" sz="3200" i="0" cap="none" dirty="0" smtClean="0">
                    <a:latin typeface="Cambria Math" panose="02040503050406030204" pitchFamily="18" charset="0"/>
                  </a:rPr>
                  <a:t>π</a:t>
                </a:r>
                <a:r>
                  <a:rPr lang="en-US" altLang="ja-JP" sz="3200" cap="none" dirty="0" smtClean="0">
                    <a:latin typeface="AR P丸ゴシック体M" panose="020B0600010101010101" pitchFamily="50" charset="-128"/>
                    <a:ea typeface="AR P丸ゴシック体M" panose="020B0600010101010101" pitchFamily="50" charset="-128"/>
                  </a:rPr>
                  <a:t> </a:t>
                </a:r>
                <a:r>
                  <a:rPr lang="en-US" altLang="ja-JP" sz="3200" cap="none" dirty="0">
                    <a:latin typeface="AR P丸ゴシック体M" panose="020B0600010101010101" pitchFamily="50" charset="-128"/>
                    <a:ea typeface="AR P丸ゴシック体M" panose="020B0600010101010101" pitchFamily="50" charset="-128"/>
                  </a:rPr>
                  <a:t>= </a:t>
                </a:r>
                <a:r>
                  <a:rPr lang="en-US" altLang="ja-JP" sz="3200" cap="none" dirty="0" smtClean="0">
                    <a:latin typeface="AR P丸ゴシック体M" panose="020B0600010101010101" pitchFamily="50" charset="-128"/>
                    <a:ea typeface="AR P丸ゴシック体M" panose="020B0600010101010101" pitchFamily="50" charset="-128"/>
                  </a:rPr>
                  <a:t>2 </a:t>
                </a:r>
                <a:r>
                  <a:rPr lang="en-US" altLang="ja-JP" sz="3200" cap="none" dirty="0">
                    <a:latin typeface="AR P丸ゴシック体M" panose="020B0600010101010101" pitchFamily="50" charset="-128"/>
                    <a:ea typeface="AR P丸ゴシック体M" panose="020B0600010101010101" pitchFamily="50" charset="-128"/>
                  </a:rPr>
                  <a:t>× </a:t>
                </a:r>
                <a:r>
                  <a:rPr lang="en-US" altLang="ja-JP" sz="3200" i="0" cap="none" dirty="0" smtClean="0">
                    <a:latin typeface="Cambria Math" panose="02040503050406030204" pitchFamily="18" charset="0"/>
                  </a:rPr>
                  <a:t>(</a:t>
                </a:r>
                <a:r>
                  <a:rPr lang="en-US" altLang="ja-JP" sz="3200" b="0" i="0" cap="none" dirty="0" smtClean="0">
                    <a:latin typeface="Cambria Math" panose="02040503050406030204" pitchFamily="18" charset="0"/>
                  </a:rPr>
                  <a:t>2</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2</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4</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4</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6</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6</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…)/(1</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3</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3</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5</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5</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7</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a:t>
                </a:r>
                <a:endParaRPr lang="en-US" altLang="ja-JP" sz="3200" b="0" cap="none" dirty="0" smtClean="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cap="none" dirty="0">
                    <a:latin typeface="AR P丸ゴシック体M" panose="020B0600010101010101" pitchFamily="50" charset="-128"/>
                    <a:ea typeface="AR P丸ゴシック体M" panose="020B0600010101010101" pitchFamily="50" charset="-128"/>
                  </a:rPr>
                  <a:t>インド</a:t>
                </a:r>
                <a:r>
                  <a:rPr lang="ja-JP" altLang="en-US" sz="3200" cap="none" dirty="0" smtClean="0">
                    <a:latin typeface="AR P丸ゴシック体M" panose="020B0600010101010101" pitchFamily="50" charset="-128"/>
                    <a:ea typeface="AR P丸ゴシック体M" panose="020B0600010101010101" pitchFamily="50" charset="-128"/>
                  </a:rPr>
                  <a:t>の天才数学者ラマヌジャンは次のような公式も得ています：</a:t>
                </a:r>
                <a:endParaRPr lang="en-US" altLang="ja-JP" sz="3200" cap="none" dirty="0" smtClean="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000" cap="none" dirty="0" smtClean="0">
                    <a:latin typeface="AR P丸ゴシック体M" panose="020B0600010101010101" pitchFamily="50" charset="-128"/>
                    <a:ea typeface="AR P丸ゴシック体M" panose="020B0600010101010101" pitchFamily="50" charset="-128"/>
                  </a:rPr>
                  <a:t>ラマヌジャン</a:t>
                </a:r>
                <a:r>
                  <a:rPr lang="ja-JP" altLang="en-US" sz="3000" cap="none" dirty="0">
                    <a:latin typeface="AR P丸ゴシック体M" panose="020B0600010101010101" pitchFamily="50" charset="-128"/>
                    <a:ea typeface="AR P丸ゴシック体M" panose="020B0600010101010101" pitchFamily="50" charset="-128"/>
                  </a:rPr>
                  <a:t>の</a:t>
                </a:r>
                <a:r>
                  <a:rPr lang="ja-JP" altLang="en-US" sz="3000" cap="none" dirty="0" smtClean="0">
                    <a:latin typeface="AR P丸ゴシック体M" panose="020B0600010101010101" pitchFamily="50" charset="-128"/>
                    <a:ea typeface="AR P丸ゴシック体M" panose="020B0600010101010101" pitchFamily="50" charset="-128"/>
                  </a:rPr>
                  <a:t>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spcBef>
                    <a:spcPts val="0"/>
                  </a:spcBef>
                  <a:buNone/>
                </a:pPr>
                <a:r>
                  <a:rPr lang="en-US" altLang="ja-JP" sz="3200" b="0" i="0" cap="none" dirty="0" smtClean="0">
                    <a:latin typeface="Cambria Math" panose="02040503050406030204" pitchFamily="18" charset="0"/>
                  </a:rPr>
                  <a:t>1/</a:t>
                </a:r>
                <a:r>
                  <a:rPr lang="en-US" altLang="ja-JP" sz="3200" i="0" cap="none" dirty="0">
                    <a:latin typeface="Cambria Math" panose="02040503050406030204" pitchFamily="18" charset="0"/>
                  </a:rPr>
                  <a:t>π</a:t>
                </a:r>
                <a:r>
                  <a:rPr lang="en-US" altLang="ja-JP" sz="3200" b="0" i="0" cap="none" dirty="0" smtClean="0">
                    <a:latin typeface="Cambria Math" panose="02040503050406030204" pitchFamily="18" charset="0"/>
                  </a:rPr>
                  <a:t>=  √8/〖99〗^2   ∑_(𝑛=0)</a:t>
                </a:r>
                <a:r>
                  <a:rPr lang="en-US" altLang="ja-JP" sz="3200" b="0" i="0" cap="none" dirty="0" smtClean="0">
                    <a:latin typeface="Cambria Math" panose="02040503050406030204" pitchFamily="18" charset="0"/>
                    <a:ea typeface="Cambria Math" panose="02040503050406030204" pitchFamily="18" charset="0"/>
                  </a:rPr>
                  <a:t>^∞▒〖(</a:t>
                </a:r>
                <a:r>
                  <a:rPr lang="en-US" altLang="ja-JP" sz="3200" b="0" i="0" cap="none" dirty="0" smtClean="0">
                    <a:latin typeface="Cambria Math" panose="02040503050406030204" pitchFamily="18" charset="0"/>
                  </a:rPr>
                  <a:t>4𝑛)!/(</a:t>
                </a:r>
                <a:r>
                  <a:rPr lang="en-US" altLang="ja-JP" sz="3200" i="0" cap="none" dirty="0">
                    <a:latin typeface="Cambria Math" panose="02040503050406030204" pitchFamily="18" charset="0"/>
                  </a:rPr>
                  <a:t>4^𝑛  × 𝑛!)</a:t>
                </a:r>
                <a:r>
                  <a:rPr lang="en-US" altLang="ja-JP" sz="3200" b="0" i="0" cap="none" dirty="0" smtClean="0">
                    <a:latin typeface="Cambria Math" panose="02040503050406030204" pitchFamily="18" charset="0"/>
                  </a:rPr>
                  <a:t>^4   </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 (1103+26390𝑛)/〖99〗^4𝑛 </a:t>
                </a:r>
                <a:r>
                  <a:rPr lang="en-US" altLang="ja-JP" sz="3200" b="0" i="0" cap="none" dirty="0" smtClean="0">
                    <a:latin typeface="Cambria Math" panose="02040503050406030204" pitchFamily="18" charset="0"/>
                    <a:ea typeface="Cambria Math" panose="02040503050406030204" pitchFamily="18" charset="0"/>
                  </a:rPr>
                  <a:t>〗</a:t>
                </a:r>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9</a:t>
            </a:fld>
            <a:endParaRPr kumimoji="1" lang="ja-JP" altLang="en-US"/>
          </a:p>
        </p:txBody>
      </p:sp>
    </p:spTree>
    <p:extLst>
      <p:ext uri="{BB962C8B-B14F-4D97-AF65-F5344CB8AC3E}">
        <p14:creationId xmlns:p14="http://schemas.microsoft.com/office/powerpoint/2010/main" val="84146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latin typeface="AR P丸ゴシック体M" panose="020B0600010101010101" pitchFamily="50" charset="-128"/>
                <a:ea typeface="AR P丸ゴシック体M" panose="020B0600010101010101" pitchFamily="50" charset="-128"/>
              </a:rPr>
              <a:t>19</a:t>
            </a:r>
            <a:r>
              <a:rPr kumimoji="1" lang="ja-JP" altLang="en-US" sz="1200" dirty="0">
                <a:latin typeface="AR P丸ゴシック体M" panose="020B0600010101010101" pitchFamily="50" charset="-128"/>
                <a:ea typeface="AR P丸ゴシック体M" panose="020B0600010101010101" pitchFamily="50" charset="-128"/>
              </a:rPr>
              <a:t>世紀の数学者シャンクスは生涯をかけて円周率を小数点以下</a:t>
            </a:r>
            <a:r>
              <a:rPr kumimoji="1" lang="en-US" altLang="ja-JP" sz="1200" dirty="0">
                <a:latin typeface="AR P丸ゴシック体M" panose="020B0600010101010101" pitchFamily="50" charset="-128"/>
                <a:ea typeface="AR P丸ゴシック体M" panose="020B0600010101010101" pitchFamily="50" charset="-128"/>
              </a:rPr>
              <a:t>707</a:t>
            </a:r>
            <a:r>
              <a:rPr kumimoji="1" lang="ja-JP" altLang="en-US" sz="1200" dirty="0">
                <a:latin typeface="AR P丸ゴシック体M" panose="020B0600010101010101" pitchFamily="50" charset="-128"/>
                <a:ea typeface="AR P丸ゴシック体M" panose="020B0600010101010101" pitchFamily="50" charset="-128"/>
              </a:rPr>
              <a:t>桁求めました。</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ja-JP" altLang="en-US" sz="1200" dirty="0">
                <a:latin typeface="AR P丸ゴシック体M" panose="020B0600010101010101" pitchFamily="50" charset="-128"/>
                <a:ea typeface="AR P丸ゴシック体M" panose="020B0600010101010101" pitchFamily="50" charset="-128"/>
              </a:rPr>
              <a:t>その偉業を後世に伝えるため、自分のお墓にその数字を刻みました。</a:t>
            </a:r>
            <a:endParaRPr kumimoji="1" lang="en-US" altLang="ja-JP" sz="1200"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dirty="0">
                <a:latin typeface="AR P丸ゴシック体M" panose="020B0600010101010101" pitchFamily="50" charset="-128"/>
                <a:ea typeface="AR P丸ゴシック体M" panose="020B0600010101010101" pitchFamily="50" charset="-128"/>
              </a:rPr>
              <a:t>しかーし、コンピュータが発明され、円周率の計算が容易になると、</a:t>
            </a:r>
            <a:endParaRPr lang="en-US" altLang="ja-JP" sz="1200"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dirty="0">
                <a:latin typeface="AR P丸ゴシック体M" panose="020B0600010101010101" pitchFamily="50" charset="-128"/>
                <a:ea typeface="AR P丸ゴシック体M" panose="020B0600010101010101" pitchFamily="50" charset="-128"/>
              </a:rPr>
              <a:t>その数字の</a:t>
            </a:r>
            <a:r>
              <a:rPr lang="en-US" altLang="ja-JP" sz="1200" dirty="0">
                <a:latin typeface="AR P丸ゴシック体M" panose="020B0600010101010101" pitchFamily="50" charset="-128"/>
                <a:ea typeface="AR P丸ゴシック体M" panose="020B0600010101010101" pitchFamily="50" charset="-128"/>
              </a:rPr>
              <a:t>528</a:t>
            </a:r>
            <a:r>
              <a:rPr lang="ja-JP" altLang="en-US" sz="1200" dirty="0">
                <a:latin typeface="AR P丸ゴシック体M" panose="020B0600010101010101" pitchFamily="50" charset="-128"/>
                <a:ea typeface="AR P丸ゴシック体M" panose="020B0600010101010101" pitchFamily="50" charset="-128"/>
              </a:rPr>
              <a:t>桁目に間違いが見つかってしまいました。</a:t>
            </a:r>
            <a:endParaRPr kumimoji="1" lang="ja-JP" altLang="en-US" sz="1200"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10</a:t>
            </a:fld>
            <a:endParaRPr kumimoji="1" lang="ja-JP" altLang="en-US"/>
          </a:p>
        </p:txBody>
      </p:sp>
    </p:spTree>
    <p:extLst>
      <p:ext uri="{BB962C8B-B14F-4D97-AF65-F5344CB8AC3E}">
        <p14:creationId xmlns:p14="http://schemas.microsoft.com/office/powerpoint/2010/main" val="971460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038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381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9681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03292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928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4504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9185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0110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358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78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144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5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746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397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686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829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832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7/10/2022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517918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22877" y="2060441"/>
            <a:ext cx="8689976" cy="1587888"/>
          </a:xfrm>
        </p:spPr>
        <p:txBody>
          <a:bodyPr>
            <a:normAutofit/>
          </a:bodyPr>
          <a:lstStyle/>
          <a:p>
            <a:r>
              <a:rPr kumimoji="1" lang="ja-JP" altLang="en-US" sz="6000" dirty="0">
                <a:latin typeface="+mj-ea"/>
              </a:rPr>
              <a:t>円</a:t>
            </a:r>
            <a:r>
              <a:rPr kumimoji="1" lang="ja-JP" altLang="en-US" sz="2400" dirty="0">
                <a:latin typeface="+mj-ea"/>
              </a:rPr>
              <a:t> </a:t>
            </a:r>
            <a:r>
              <a:rPr kumimoji="1" lang="ja-JP" altLang="en-US" sz="6000" dirty="0">
                <a:latin typeface="+mj-ea"/>
              </a:rPr>
              <a:t>周</a:t>
            </a:r>
            <a:r>
              <a:rPr kumimoji="1" lang="ja-JP" altLang="en-US" sz="2400" dirty="0">
                <a:latin typeface="+mj-ea"/>
              </a:rPr>
              <a:t> </a:t>
            </a:r>
            <a:r>
              <a:rPr kumimoji="1" lang="ja-JP" altLang="en-US" sz="6000" dirty="0">
                <a:latin typeface="+mj-ea"/>
              </a:rPr>
              <a:t>率</a:t>
            </a:r>
            <a:r>
              <a:rPr kumimoji="1" lang="ja-JP" altLang="en-US" sz="2400" dirty="0">
                <a:latin typeface="+mj-ea"/>
              </a:rPr>
              <a:t> </a:t>
            </a:r>
            <a:r>
              <a:rPr kumimoji="1" lang="ja-JP" altLang="en-US" sz="6000" dirty="0">
                <a:latin typeface="+mj-ea"/>
              </a:rPr>
              <a:t>物</a:t>
            </a:r>
            <a:r>
              <a:rPr kumimoji="1" lang="ja-JP" altLang="en-US" sz="2400" dirty="0">
                <a:latin typeface="+mj-ea"/>
              </a:rPr>
              <a:t> </a:t>
            </a:r>
            <a:r>
              <a:rPr kumimoji="1" lang="ja-JP" altLang="en-US" sz="6000" dirty="0">
                <a:latin typeface="+mj-ea"/>
              </a:rPr>
              <a:t>語</a:t>
            </a:r>
          </a:p>
        </p:txBody>
      </p:sp>
    </p:spTree>
    <p:extLst>
      <p:ext uri="{BB962C8B-B14F-4D97-AF65-F5344CB8AC3E}">
        <p14:creationId xmlns:p14="http://schemas.microsoft.com/office/powerpoint/2010/main" val="1145717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5" y="618517"/>
            <a:ext cx="10364451" cy="924533"/>
          </a:xfrm>
        </p:spPr>
        <p:txBody>
          <a:bodyPr>
            <a:normAutofit/>
          </a:bodyPr>
          <a:lstStyle/>
          <a:p>
            <a:r>
              <a:rPr kumimoji="1" lang="ja-JP" altLang="en-US" sz="4000" b="1" dirty="0">
                <a:latin typeface="+mj-ea"/>
              </a:rPr>
              <a:t>シャンクスの挑戦</a:t>
            </a:r>
          </a:p>
        </p:txBody>
      </p:sp>
      <p:sp>
        <p:nvSpPr>
          <p:cNvPr id="3" name="コンテンツ プレースホルダー 2"/>
          <p:cNvSpPr>
            <a:spLocks noGrp="1"/>
          </p:cNvSpPr>
          <p:nvPr>
            <p:ph sz="quarter" idx="13"/>
          </p:nvPr>
        </p:nvSpPr>
        <p:spPr>
          <a:xfrm>
            <a:off x="914400" y="2219857"/>
            <a:ext cx="10363826" cy="4462333"/>
          </a:xfrm>
        </p:spPr>
        <p:txBody>
          <a:bodyPr>
            <a:noAutofit/>
          </a:bodyPr>
          <a:lstStyle/>
          <a:p>
            <a:r>
              <a:rPr lang="ja-JP" altLang="en-US" sz="3200" dirty="0">
                <a:latin typeface="+mn-ea"/>
              </a:rPr>
              <a:t>シャンクス </a:t>
            </a:r>
            <a:r>
              <a:rPr lang="en-US" altLang="ja-JP" sz="3200" dirty="0">
                <a:latin typeface="+mn-ea"/>
              </a:rPr>
              <a:t>: 19</a:t>
            </a:r>
            <a:r>
              <a:rPr kumimoji="1" lang="ja-JP" altLang="en-US" sz="3200" dirty="0">
                <a:latin typeface="+mn-ea"/>
              </a:rPr>
              <a:t>世紀の数学者</a:t>
            </a:r>
            <a:endParaRPr kumimoji="1" lang="en-US" altLang="ja-JP" sz="3200" dirty="0">
              <a:latin typeface="+mn-ea"/>
            </a:endParaRPr>
          </a:p>
          <a:p>
            <a:pPr>
              <a:buNone/>
            </a:pPr>
            <a:r>
              <a:rPr lang="ja-JP" altLang="en-US" sz="3200" dirty="0">
                <a:latin typeface="+mn-ea"/>
              </a:rPr>
              <a:t>  円周率を</a:t>
            </a:r>
            <a:r>
              <a:rPr kumimoji="1" lang="ja-JP" altLang="en-US" sz="3200" dirty="0">
                <a:latin typeface="+mn-ea"/>
              </a:rPr>
              <a:t>小数点以下</a:t>
            </a:r>
            <a:r>
              <a:rPr kumimoji="1" lang="en-US" altLang="ja-JP" sz="3200" dirty="0">
                <a:latin typeface="+mn-ea"/>
              </a:rPr>
              <a:t>707</a:t>
            </a:r>
            <a:r>
              <a:rPr kumimoji="1" lang="ja-JP" altLang="en-US" sz="3200" dirty="0">
                <a:latin typeface="+mn-ea"/>
              </a:rPr>
              <a:t>桁まで</a:t>
            </a:r>
            <a:r>
              <a:rPr lang="ja-JP" altLang="en-US" sz="3200" dirty="0">
                <a:latin typeface="+mn-ea"/>
              </a:rPr>
              <a:t>計算　</a:t>
            </a:r>
            <a:endParaRPr lang="en-US" altLang="ja-JP" sz="3200" dirty="0">
              <a:latin typeface="+mn-ea"/>
            </a:endParaRPr>
          </a:p>
          <a:p>
            <a:pPr>
              <a:buNone/>
            </a:pPr>
            <a:r>
              <a:rPr lang="en-US" altLang="ja-JP" sz="3200" dirty="0">
                <a:latin typeface="+mn-ea"/>
              </a:rPr>
              <a:t>   </a:t>
            </a:r>
            <a:r>
              <a:rPr lang="ja-JP" altLang="en-US" sz="3200" dirty="0">
                <a:latin typeface="+mn-ea"/>
              </a:rPr>
              <a:t>→　</a:t>
            </a:r>
            <a:r>
              <a:rPr kumimoji="1" lang="ja-JP" altLang="en-US" sz="3200" dirty="0">
                <a:latin typeface="+mn-ea"/>
              </a:rPr>
              <a:t>墓に刻む</a:t>
            </a:r>
            <a:endParaRPr lang="en-US" altLang="ja-JP" sz="3200" dirty="0">
              <a:latin typeface="+mn-ea"/>
            </a:endParaRPr>
          </a:p>
          <a:p>
            <a:pPr>
              <a:buNone/>
            </a:pPr>
            <a:r>
              <a:rPr lang="ja-JP" altLang="en-US" sz="3200" dirty="0">
                <a:latin typeface="+mn-ea"/>
              </a:rPr>
              <a:t>　 →　コンピュータの発達により</a:t>
            </a:r>
            <a:r>
              <a:rPr lang="en-US" altLang="ja-JP" sz="3200" dirty="0">
                <a:latin typeface="+mn-ea"/>
              </a:rPr>
              <a:t>528</a:t>
            </a:r>
            <a:r>
              <a:rPr lang="ja-JP" altLang="en-US" sz="3200" dirty="0">
                <a:latin typeface="+mn-ea"/>
              </a:rPr>
              <a:t>桁目に間違い発見</a:t>
            </a:r>
            <a:endParaRPr kumimoji="1" lang="ja-JP" altLang="en-US" sz="3200" dirty="0">
              <a:latin typeface="+mn-ea"/>
            </a:endParaRPr>
          </a:p>
        </p:txBody>
      </p:sp>
    </p:spTree>
    <p:extLst>
      <p:ext uri="{BB962C8B-B14F-4D97-AF65-F5344CB8AC3E}">
        <p14:creationId xmlns:p14="http://schemas.microsoft.com/office/powerpoint/2010/main" val="4259558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87790" y="1049695"/>
            <a:ext cx="10860258" cy="5712333"/>
          </a:xfrm>
          <a:prstGeom prst="rect">
            <a:avLst/>
          </a:prstGeom>
          <a:noFill/>
        </p:spPr>
        <p:txBody>
          <a:bodyPr wrap="square" rtlCol="0">
            <a:spAutoFit/>
          </a:bodyPr>
          <a:lstStyle/>
          <a:p>
            <a:pPr>
              <a:lnSpc>
                <a:spcPct val="100000"/>
              </a:lnSpc>
            </a:pPr>
            <a:r>
              <a:rPr kumimoji="1" lang="ja-JP" altLang="en-US" sz="2800" dirty="0">
                <a:latin typeface="+mn-ea"/>
              </a:rPr>
              <a:t>オイラーの発見</a:t>
            </a:r>
            <a:r>
              <a:rPr lang="ja-JP" altLang="en-US" sz="2800" dirty="0">
                <a:latin typeface="+mn-ea"/>
              </a:rPr>
              <a:t>：</a:t>
            </a:r>
            <a:endParaRPr lang="en-US" altLang="ja-JP" sz="2800" dirty="0">
              <a:latin typeface="+mn-ea"/>
            </a:endParaRPr>
          </a:p>
          <a:p>
            <a:pPr>
              <a:lnSpc>
                <a:spcPct val="100000"/>
              </a:lnSpc>
            </a:pPr>
            <a:endParaRPr lang="en-US" altLang="ja-JP" sz="2800" dirty="0">
              <a:latin typeface="+mn-ea"/>
            </a:endParaRPr>
          </a:p>
          <a:p>
            <a:pPr>
              <a:lnSpc>
                <a:spcPct val="100000"/>
              </a:lnSpc>
            </a:pPr>
            <a:endParaRPr lang="en-US" altLang="ja-JP" sz="2800" dirty="0">
              <a:latin typeface="+mn-ea"/>
            </a:endParaRPr>
          </a:p>
          <a:p>
            <a:r>
              <a:rPr kumimoji="1" lang="ja-JP" altLang="en-US" sz="2800" dirty="0">
                <a:latin typeface="+mn-ea"/>
              </a:rPr>
              <a:t>　　</a:t>
            </a:r>
            <a:r>
              <a:rPr kumimoji="1" lang="en-US" altLang="ja-JP" sz="2800" dirty="0">
                <a:latin typeface="+mn-ea"/>
              </a:rPr>
              <a:t>... </a:t>
            </a:r>
            <a:r>
              <a:rPr kumimoji="1" lang="ja-JP" altLang="en-US" sz="2800" dirty="0">
                <a:latin typeface="+mn-ea"/>
              </a:rPr>
              <a:t>リーマンの</a:t>
            </a:r>
            <a:r>
              <a:rPr lang="ja-JP" altLang="en-US" sz="2800" dirty="0">
                <a:latin typeface="+mn-ea"/>
              </a:rPr>
              <a:t>ゼータ関数</a:t>
            </a:r>
            <a:endParaRPr kumimoji="1" lang="en-US" altLang="ja-JP" sz="2800" dirty="0">
              <a:latin typeface="+mn-ea"/>
            </a:endParaRPr>
          </a:p>
          <a:p>
            <a:endParaRPr kumimoji="1" lang="en-US" altLang="ja-JP" sz="2800" dirty="0">
              <a:latin typeface="+mn-ea"/>
            </a:endParaRPr>
          </a:p>
          <a:p>
            <a:endParaRPr kumimoji="1" lang="en-US" altLang="ja-JP" sz="2800" dirty="0">
              <a:latin typeface="+mn-ea"/>
            </a:endParaRPr>
          </a:p>
          <a:p>
            <a:endParaRPr kumimoji="1" lang="en-US" altLang="ja-JP" sz="2800" dirty="0">
              <a:latin typeface="+mn-ea"/>
            </a:endParaRPr>
          </a:p>
          <a:p>
            <a:r>
              <a:rPr kumimoji="1" lang="ja-JP" altLang="en-US" sz="2800" dirty="0">
                <a:latin typeface="+mn-ea"/>
              </a:rPr>
              <a:t>　　　</a:t>
            </a:r>
            <a:r>
              <a:rPr kumimoji="1" lang="ja-JP" altLang="en-US" sz="1200" dirty="0">
                <a:latin typeface="+mn-ea"/>
              </a:rPr>
              <a:t>　</a:t>
            </a:r>
            <a:r>
              <a:rPr kumimoji="1" lang="ja-JP" altLang="en-US" sz="2800" dirty="0">
                <a:latin typeface="+mn-ea"/>
              </a:rPr>
              <a:t>の </a:t>
            </a:r>
            <a:r>
              <a:rPr lang="en-US" altLang="ja-JP" sz="2800" i="1" dirty="0">
                <a:latin typeface="+mn-ea"/>
              </a:rPr>
              <a:t>s</a:t>
            </a:r>
            <a:r>
              <a:rPr kumimoji="1" lang="en-US" altLang="ja-JP" sz="2800" dirty="0">
                <a:latin typeface="+mn-ea"/>
              </a:rPr>
              <a:t> = 2 </a:t>
            </a:r>
            <a:r>
              <a:rPr kumimoji="1" lang="ja-JP" altLang="en-US" sz="2800" dirty="0" err="1">
                <a:latin typeface="+mn-ea"/>
              </a:rPr>
              <a:t>での</a:t>
            </a:r>
            <a:r>
              <a:rPr kumimoji="1" lang="ja-JP" altLang="en-US" sz="2800" dirty="0">
                <a:latin typeface="+mn-ea"/>
              </a:rPr>
              <a:t>値が円周率で表される</a:t>
            </a:r>
            <a:endParaRPr kumimoji="1" lang="en-US" altLang="ja-JP" sz="2800" dirty="0">
              <a:latin typeface="+mn-ea"/>
            </a:endParaRPr>
          </a:p>
          <a:p>
            <a:endParaRPr kumimoji="1" lang="en-US" altLang="ja-JP" sz="2800" dirty="0">
              <a:latin typeface="+mn-ea"/>
            </a:endParaRPr>
          </a:p>
          <a:p>
            <a:r>
              <a:rPr lang="ja-JP" altLang="en-US" sz="2800" dirty="0">
                <a:latin typeface="+mn-ea"/>
              </a:rPr>
              <a:t>リーマンのゼータ関数 </a:t>
            </a:r>
            <a:r>
              <a:rPr lang="en-US" altLang="ja-JP" sz="2800" dirty="0">
                <a:latin typeface="+mn-ea"/>
              </a:rPr>
              <a:t>: </a:t>
            </a:r>
          </a:p>
          <a:p>
            <a:pPr marL="365125">
              <a:lnSpc>
                <a:spcPct val="120000"/>
              </a:lnSpc>
              <a:buFont typeface="Arial" pitchFamily="34" charset="0"/>
              <a:buChar char="•"/>
            </a:pPr>
            <a:r>
              <a:rPr lang="ja-JP" altLang="en-US" sz="2800" dirty="0">
                <a:latin typeface="+mn-ea"/>
              </a:rPr>
              <a:t>　素数の情報をすべて含んでいる関数</a:t>
            </a:r>
            <a:endParaRPr lang="en-US" altLang="ja-JP" sz="2800" dirty="0">
              <a:latin typeface="+mn-ea"/>
            </a:endParaRPr>
          </a:p>
          <a:p>
            <a:pPr marL="365125">
              <a:lnSpc>
                <a:spcPct val="120000"/>
              </a:lnSpc>
              <a:buFont typeface="Arial" pitchFamily="34" charset="0"/>
              <a:buChar char="•"/>
            </a:pPr>
            <a:r>
              <a:rPr lang="ja-JP" altLang="en-US" sz="2800" dirty="0">
                <a:latin typeface="+mn-ea"/>
              </a:rPr>
              <a:t>　世紀の未解決問題「リーマン予想」に関わる</a:t>
            </a:r>
            <a:endParaRPr lang="en-US" altLang="ja-JP" sz="2800" dirty="0">
              <a:latin typeface="+mn-ea"/>
            </a:endParaRPr>
          </a:p>
          <a:p>
            <a:endParaRPr kumimoji="1" lang="ja-JP" altLang="en-US" dirty="0"/>
          </a:p>
        </p:txBody>
      </p:sp>
      <p:sp>
        <p:nvSpPr>
          <p:cNvPr id="2" name="タイトル 1"/>
          <p:cNvSpPr>
            <a:spLocks noGrp="1"/>
          </p:cNvSpPr>
          <p:nvPr>
            <p:ph type="title"/>
          </p:nvPr>
        </p:nvSpPr>
        <p:spPr>
          <a:xfrm>
            <a:off x="1039759" y="300557"/>
            <a:ext cx="10364451" cy="838808"/>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ゼータ関数との関係</a:t>
            </a:r>
            <a:endParaRPr lang="en-US" altLang="ja-JP" sz="4000" b="1" dirty="0">
              <a:latin typeface="AR P丸ゴシック体M" panose="020B0600010101010101" pitchFamily="50" charset="-128"/>
              <a:ea typeface="AR P丸ゴシック体M" panose="020B0600010101010101" pitchFamily="50" charset="-128"/>
            </a:endParaRPr>
          </a:p>
        </p:txBody>
      </p:sp>
      <mc:AlternateContent xmlns:mc="http://schemas.openxmlformats.org/markup-compatibility/2006" xmlns:a14="http://schemas.microsoft.com/office/drawing/2010/main">
        <mc:Choice Requires="a14">
          <p:sp>
            <p:nvSpPr>
              <p:cNvPr id="33794" name="Object 2"/>
              <p:cNvSpPr txBox="1"/>
              <p:nvPr/>
            </p:nvSpPr>
            <p:spPr bwMode="auto">
              <a:xfrm>
                <a:off x="4115664" y="1284033"/>
                <a:ext cx="4715514" cy="1117123"/>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1</m:t>
                              </m:r>
                            </m:e>
                            <m:sup>
                              <m:r>
                                <a:rPr lang="ja-JP" altLang="en-US" sz="2800" i="1">
                                  <a:solidFill>
                                    <a:srgbClr val="000000"/>
                                  </a:solidFill>
                                  <a:latin typeface="Cambria Math" panose="02040503050406030204" pitchFamily="18" charset="0"/>
                                </a:rPr>
                                <m:t>2</m:t>
                              </m:r>
                            </m:sup>
                          </m:sSup>
                        </m:den>
                      </m:f>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2</m:t>
                              </m:r>
                            </m:e>
                            <m:sup>
                              <m:r>
                                <a:rPr lang="ja-JP" altLang="en-US" sz="2800" i="1">
                                  <a:solidFill>
                                    <a:srgbClr val="000000"/>
                                  </a:solidFill>
                                  <a:latin typeface="Cambria Math" panose="02040503050406030204" pitchFamily="18" charset="0"/>
                                </a:rPr>
                                <m:t>2</m:t>
                              </m:r>
                            </m:sup>
                          </m:sSup>
                        </m:den>
                      </m:f>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3</m:t>
                              </m:r>
                            </m:e>
                            <m:sup>
                              <m:r>
                                <a:rPr lang="ja-JP" altLang="en-US" sz="2800" i="1">
                                  <a:solidFill>
                                    <a:srgbClr val="000000"/>
                                  </a:solidFill>
                                  <a:latin typeface="Cambria Math" panose="02040503050406030204" pitchFamily="18" charset="0"/>
                                </a:rPr>
                                <m:t>2</m:t>
                              </m:r>
                            </m:sup>
                          </m:sSup>
                        </m:den>
                      </m:f>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4</m:t>
                              </m:r>
                            </m:e>
                            <m:sup>
                              <m:r>
                                <a:rPr lang="ja-JP" altLang="en-US" sz="2800" i="1">
                                  <a:solidFill>
                                    <a:srgbClr val="000000"/>
                                  </a:solidFill>
                                  <a:latin typeface="Cambria Math" panose="02040503050406030204" pitchFamily="18" charset="0"/>
                                </a:rPr>
                                <m:t>2</m:t>
                              </m:r>
                            </m:sup>
                          </m:sSup>
                        </m:den>
                      </m:f>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sSup>
                            <m:sSupPr>
                              <m:ctrlPr>
                                <a:rPr lang="ja-JP" altLang="en-US" sz="2800" i="1">
                                  <a:solidFill>
                                    <a:srgbClr val="000000"/>
                                  </a:solidFill>
                                  <a:latin typeface="Cambria Math" panose="02040503050406030204" pitchFamily="18" charset="0"/>
                                </a:rPr>
                              </m:ctrlPr>
                            </m:sSupPr>
                            <m:e>
                              <m:r>
                                <m:rPr>
                                  <m:sty m:val="p"/>
                                </m:rPr>
                                <a:rPr lang="ja-JP" altLang="en-US" sz="2800" i="1">
                                  <a:solidFill>
                                    <a:srgbClr val="000000"/>
                                  </a:solidFill>
                                  <a:latin typeface="Cambria Math" panose="02040503050406030204" pitchFamily="18" charset="0"/>
                                </a:rPr>
                                <m:t>π</m:t>
                              </m:r>
                            </m:e>
                            <m:sup>
                              <m:r>
                                <a:rPr lang="ja-JP" altLang="en-US" sz="2800" i="1">
                                  <a:solidFill>
                                    <a:srgbClr val="000000"/>
                                  </a:solidFill>
                                  <a:latin typeface="Cambria Math" panose="02040503050406030204" pitchFamily="18" charset="0"/>
                                </a:rPr>
                                <m:t>2</m:t>
                              </m:r>
                            </m:sup>
                          </m:sSup>
                        </m:num>
                        <m:den>
                          <m:r>
                            <a:rPr lang="ja-JP" altLang="en-US" sz="2800" i="1">
                              <a:solidFill>
                                <a:srgbClr val="000000"/>
                              </a:solidFill>
                              <a:latin typeface="Cambria Math" panose="02040503050406030204" pitchFamily="18" charset="0"/>
                            </a:rPr>
                            <m:t>6</m:t>
                          </m:r>
                        </m:den>
                      </m:f>
                    </m:oMath>
                  </m:oMathPara>
                </a14:m>
                <a:endParaRPr lang="ja-JP" altLang="en-US" sz="2800" dirty="0"/>
              </a:p>
            </p:txBody>
          </p:sp>
        </mc:Choice>
        <mc:Fallback xmlns="">
          <p:sp>
            <p:nvSpPr>
              <p:cNvPr id="33794" name="Object 2"/>
              <p:cNvSpPr txBox="1">
                <a:spLocks noRot="1" noChangeAspect="1" noMove="1" noResize="1" noEditPoints="1" noAdjustHandles="1" noChangeArrowheads="1" noChangeShapeType="1" noTextEdit="1"/>
              </p:cNvSpPr>
              <p:nvPr/>
            </p:nvSpPr>
            <p:spPr bwMode="auto">
              <a:xfrm>
                <a:off x="4115664" y="1284033"/>
                <a:ext cx="4715514" cy="1117123"/>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3795" name="Object 3"/>
              <p:cNvSpPr txBox="1"/>
              <p:nvPr/>
            </p:nvSpPr>
            <p:spPr bwMode="auto">
              <a:xfrm>
                <a:off x="4006558" y="2873141"/>
                <a:ext cx="5146821" cy="998331"/>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r>
                        <m:rPr>
                          <m:sty m:val="p"/>
                        </m:rPr>
                        <a:rPr lang="ja-JP" altLang="en-US" sz="2800" i="1">
                          <a:solidFill>
                            <a:srgbClr val="000000"/>
                          </a:solidFill>
                          <a:latin typeface="Cambria Math" panose="02040503050406030204" pitchFamily="18" charset="0"/>
                        </a:rPr>
                        <m:t>ζ</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𝑠</m:t>
                      </m:r>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1</m:t>
                              </m:r>
                            </m:e>
                            <m:sup>
                              <m:r>
                                <a:rPr lang="ja-JP" altLang="en-US" sz="2800" i="1">
                                  <a:solidFill>
                                    <a:srgbClr val="000000"/>
                                  </a:solidFill>
                                  <a:latin typeface="Cambria Math" panose="02040503050406030204" pitchFamily="18" charset="0"/>
                                </a:rPr>
                                <m:t>𝑠</m:t>
                              </m:r>
                            </m:sup>
                          </m:sSup>
                        </m:den>
                      </m:f>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2</m:t>
                              </m:r>
                            </m:e>
                            <m:sup>
                              <m:r>
                                <a:rPr lang="ja-JP" altLang="en-US" sz="2800" i="1">
                                  <a:solidFill>
                                    <a:srgbClr val="000000"/>
                                  </a:solidFill>
                                  <a:latin typeface="Cambria Math" panose="02040503050406030204" pitchFamily="18" charset="0"/>
                                </a:rPr>
                                <m:t>𝑠</m:t>
                              </m:r>
                            </m:sup>
                          </m:sSup>
                        </m:den>
                      </m:f>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3</m:t>
                              </m:r>
                            </m:e>
                            <m:sup>
                              <m:r>
                                <a:rPr lang="ja-JP" altLang="en-US" sz="2800" i="1">
                                  <a:solidFill>
                                    <a:srgbClr val="000000"/>
                                  </a:solidFill>
                                  <a:latin typeface="Cambria Math" panose="02040503050406030204" pitchFamily="18" charset="0"/>
                                </a:rPr>
                                <m:t>𝑠</m:t>
                              </m:r>
                            </m:sup>
                          </m:sSup>
                        </m:den>
                      </m:f>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4</m:t>
                              </m:r>
                            </m:e>
                            <m:sup>
                              <m:r>
                                <a:rPr lang="ja-JP" altLang="en-US" sz="2800" i="1">
                                  <a:solidFill>
                                    <a:srgbClr val="000000"/>
                                  </a:solidFill>
                                  <a:latin typeface="Cambria Math" panose="02040503050406030204" pitchFamily="18" charset="0"/>
                                </a:rPr>
                                <m:t>𝑠</m:t>
                              </m:r>
                            </m:sup>
                          </m:sSup>
                        </m:den>
                      </m:f>
                      <m:r>
                        <a:rPr lang="ja-JP" altLang="en-US" sz="2800" i="1">
                          <a:solidFill>
                            <a:srgbClr val="000000"/>
                          </a:solidFill>
                          <a:latin typeface="Cambria Math" panose="02040503050406030204" pitchFamily="18" charset="0"/>
                        </a:rPr>
                        <m:t>+⋯</m:t>
                      </m:r>
                    </m:oMath>
                  </m:oMathPara>
                </a14:m>
                <a:endParaRPr lang="ja-JP" altLang="en-US" sz="2800" dirty="0"/>
              </a:p>
            </p:txBody>
          </p:sp>
        </mc:Choice>
        <mc:Fallback xmlns="">
          <p:sp>
            <p:nvSpPr>
              <p:cNvPr id="33795" name="Object 3"/>
              <p:cNvSpPr txBox="1">
                <a:spLocks noRot="1" noChangeAspect="1" noMove="1" noResize="1" noEditPoints="1" noAdjustHandles="1" noChangeArrowheads="1" noChangeShapeType="1" noTextEdit="1"/>
              </p:cNvSpPr>
              <p:nvPr/>
            </p:nvSpPr>
            <p:spPr bwMode="auto">
              <a:xfrm>
                <a:off x="4006558" y="2873141"/>
                <a:ext cx="5146821" cy="998331"/>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27947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b="1" dirty="0">
                <a:latin typeface="+mj-ea"/>
              </a:rPr>
              <a:t>参考文献</a:t>
            </a:r>
          </a:p>
        </p:txBody>
      </p:sp>
      <p:sp>
        <p:nvSpPr>
          <p:cNvPr id="4" name="テキスト ボックス 3"/>
          <p:cNvSpPr txBox="1"/>
          <p:nvPr/>
        </p:nvSpPr>
        <p:spPr>
          <a:xfrm>
            <a:off x="1181686" y="2052692"/>
            <a:ext cx="10096539" cy="3640997"/>
          </a:xfrm>
          <a:prstGeom prst="rect">
            <a:avLst/>
          </a:prstGeom>
          <a:noFill/>
        </p:spPr>
        <p:txBody>
          <a:bodyPr wrap="square" rtlCol="0">
            <a:spAutoFit/>
          </a:bodyPr>
          <a:lstStyle/>
          <a:p>
            <a:pPr indent="266700">
              <a:lnSpc>
                <a:spcPct val="120000"/>
              </a:lnSpc>
              <a:spcBef>
                <a:spcPts val="2400"/>
              </a:spcBef>
              <a:buFont typeface="Arial" pitchFamily="34" charset="0"/>
              <a:buChar char="•"/>
            </a:pPr>
            <a:r>
              <a:rPr kumimoji="1" lang="ja-JP" altLang="en-US" sz="3200" dirty="0">
                <a:latin typeface="+mn-ea"/>
              </a:rPr>
              <a:t>ペートル・ベックマン著、田尾陽一・清水</a:t>
            </a:r>
            <a:r>
              <a:rPr lang="ja-JP" altLang="en-US" sz="3200" dirty="0">
                <a:latin typeface="+mn-ea"/>
              </a:rPr>
              <a:t>韶光訳、</a:t>
            </a:r>
            <a:r>
              <a:rPr lang="en-US" altLang="ja-JP" sz="3200" dirty="0">
                <a:latin typeface="+mn-ea"/>
              </a:rPr>
              <a:t>π</a:t>
            </a:r>
            <a:r>
              <a:rPr lang="ja-JP" altLang="en-US" sz="3200" dirty="0">
                <a:latin typeface="+mn-ea"/>
              </a:rPr>
              <a:t>の歴史（ちくま学芸文庫）</a:t>
            </a:r>
            <a:endParaRPr lang="en-US" altLang="ja-JP" sz="3200" dirty="0">
              <a:latin typeface="+mn-ea"/>
            </a:endParaRPr>
          </a:p>
          <a:p>
            <a:pPr indent="266700">
              <a:lnSpc>
                <a:spcPct val="120000"/>
              </a:lnSpc>
              <a:spcBef>
                <a:spcPts val="1800"/>
              </a:spcBef>
              <a:buFont typeface="Arial" pitchFamily="34" charset="0"/>
              <a:buChar char="•"/>
            </a:pPr>
            <a:r>
              <a:rPr kumimoji="1" lang="ja-JP" altLang="en-US" sz="3200" dirty="0">
                <a:latin typeface="+mn-ea"/>
              </a:rPr>
              <a:t>一松信著、数のエッセイ（ちくま学芸文庫）</a:t>
            </a:r>
            <a:endParaRPr kumimoji="1" lang="en-US" altLang="ja-JP" sz="3200" dirty="0">
              <a:latin typeface="+mn-ea"/>
            </a:endParaRPr>
          </a:p>
          <a:p>
            <a:pPr indent="266700">
              <a:lnSpc>
                <a:spcPct val="120000"/>
              </a:lnSpc>
              <a:spcBef>
                <a:spcPts val="1800"/>
              </a:spcBef>
              <a:buFont typeface="Arial" pitchFamily="34" charset="0"/>
              <a:buChar char="•"/>
            </a:pPr>
            <a:r>
              <a:rPr kumimoji="1" lang="en-US" altLang="ja-JP" sz="3200" dirty="0" err="1">
                <a:latin typeface="+mn-ea"/>
              </a:rPr>
              <a:t>Ke!san</a:t>
            </a:r>
            <a:r>
              <a:rPr kumimoji="1" lang="en-US" altLang="ja-JP" sz="3200" dirty="0">
                <a:latin typeface="+mn-ea"/>
              </a:rPr>
              <a:t> </a:t>
            </a:r>
            <a:r>
              <a:rPr kumimoji="1" lang="ja-JP" altLang="en-US" sz="3200" dirty="0">
                <a:latin typeface="+mn-ea"/>
              </a:rPr>
              <a:t>生活や実務に役立つ高精度計算サイト</a:t>
            </a:r>
            <a:endParaRPr kumimoji="1" lang="en-US" altLang="ja-JP" sz="3200" dirty="0">
              <a:latin typeface="+mn-ea"/>
            </a:endParaRPr>
          </a:p>
          <a:p>
            <a:pPr indent="266700">
              <a:spcBef>
                <a:spcPts val="1200"/>
              </a:spcBef>
            </a:pPr>
            <a:r>
              <a:rPr kumimoji="1" lang="en-US" altLang="ja-JP" sz="3200" dirty="0">
                <a:latin typeface="+mn-ea"/>
              </a:rPr>
              <a:t> 	http://keisan.casio.jp/exec/system/1259062282</a:t>
            </a:r>
            <a:endParaRPr kumimoji="1" lang="ja-JP" altLang="en-US" sz="3200" dirty="0">
              <a:latin typeface="+mn-ea"/>
            </a:endParaRPr>
          </a:p>
        </p:txBody>
      </p:sp>
    </p:spTree>
    <p:extLst>
      <p:ext uri="{BB962C8B-B14F-4D97-AF65-F5344CB8AC3E}">
        <p14:creationId xmlns:p14="http://schemas.microsoft.com/office/powerpoint/2010/main" val="1057760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875674" y="2767143"/>
            <a:ext cx="10363826" cy="1500058"/>
          </a:xfrm>
        </p:spPr>
        <p:txBody>
          <a:bodyPr>
            <a:normAutofit/>
          </a:bodyPr>
          <a:lstStyle/>
          <a:p>
            <a:pPr marL="0" indent="0" algn="ctr">
              <a:buNone/>
            </a:pPr>
            <a:r>
              <a:rPr kumimoji="1" lang="ja-JP" altLang="en-US" sz="4000" dirty="0">
                <a:latin typeface="+mn-ea"/>
              </a:rPr>
              <a:t>ご清聴ありがとうございました。</a:t>
            </a:r>
          </a:p>
        </p:txBody>
      </p:sp>
    </p:spTree>
    <p:extLst>
      <p:ext uri="{BB962C8B-B14F-4D97-AF65-F5344CB8AC3E}">
        <p14:creationId xmlns:p14="http://schemas.microsoft.com/office/powerpoint/2010/main" val="403411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490612"/>
            <a:ext cx="10364451" cy="910245"/>
          </a:xfrm>
        </p:spPr>
        <p:txBody>
          <a:bodyPr>
            <a:normAutofit/>
          </a:bodyPr>
          <a:lstStyle/>
          <a:p>
            <a:r>
              <a:rPr kumimoji="1" lang="ja-JP" altLang="en-US" sz="4000" b="1" dirty="0">
                <a:latin typeface="+mj-ea"/>
              </a:rPr>
              <a:t>目　次</a:t>
            </a:r>
          </a:p>
        </p:txBody>
      </p:sp>
      <p:sp>
        <p:nvSpPr>
          <p:cNvPr id="3" name="コンテンツ プレースホルダー 2"/>
          <p:cNvSpPr>
            <a:spLocks noGrp="1"/>
          </p:cNvSpPr>
          <p:nvPr>
            <p:ph sz="quarter" idx="13"/>
          </p:nvPr>
        </p:nvSpPr>
        <p:spPr>
          <a:xfrm>
            <a:off x="1208314" y="1461441"/>
            <a:ext cx="9873343" cy="5147177"/>
          </a:xfrm>
        </p:spPr>
        <p:txBody>
          <a:bodyPr>
            <a:normAutofit fontScale="92500" lnSpcReduction="10000"/>
          </a:bodyPr>
          <a:lstStyle/>
          <a:p>
            <a:pPr lvl="1"/>
            <a:r>
              <a:rPr lang="ja-JP" altLang="en-US" sz="4100" dirty="0">
                <a:latin typeface="+mn-ea"/>
              </a:rPr>
              <a:t>何桁言えるかな？</a:t>
            </a:r>
            <a:endParaRPr lang="en-US" altLang="ja-JP" sz="4100" dirty="0">
              <a:latin typeface="+mn-ea"/>
            </a:endParaRPr>
          </a:p>
          <a:p>
            <a:pPr lvl="1"/>
            <a:r>
              <a:rPr lang="ja-JP" altLang="en-US" sz="4100" dirty="0">
                <a:latin typeface="+mn-ea"/>
              </a:rPr>
              <a:t>近似分数</a:t>
            </a:r>
            <a:endParaRPr lang="en-US" altLang="ja-JP" sz="4100" dirty="0">
              <a:latin typeface="+mn-ea"/>
            </a:endParaRPr>
          </a:p>
          <a:p>
            <a:pPr lvl="1"/>
            <a:r>
              <a:rPr lang="ja-JP" altLang="en-US" sz="4100" dirty="0">
                <a:latin typeface="+mn-ea"/>
              </a:rPr>
              <a:t>幾何学的に近似値を求める方法</a:t>
            </a:r>
            <a:endParaRPr lang="en-US" altLang="ja-JP" sz="4100" dirty="0">
              <a:latin typeface="+mn-ea"/>
            </a:endParaRPr>
          </a:p>
          <a:p>
            <a:pPr lvl="1"/>
            <a:r>
              <a:rPr lang="ja-JP" altLang="en-US" sz="4100" dirty="0">
                <a:latin typeface="+mn-ea"/>
              </a:rPr>
              <a:t>逆三角関数を用いた公式</a:t>
            </a:r>
            <a:endParaRPr lang="en-US" altLang="ja-JP" sz="4100" dirty="0">
              <a:latin typeface="+mn-ea"/>
            </a:endParaRPr>
          </a:p>
          <a:p>
            <a:pPr lvl="1"/>
            <a:r>
              <a:rPr lang="ja-JP" altLang="en-US" sz="4100" dirty="0">
                <a:latin typeface="+mn-ea"/>
              </a:rPr>
              <a:t>その他の</a:t>
            </a:r>
            <a:r>
              <a:rPr kumimoji="1" lang="ja-JP" altLang="en-US" sz="4100" dirty="0">
                <a:latin typeface="+mn-ea"/>
              </a:rPr>
              <a:t>公式</a:t>
            </a:r>
            <a:endParaRPr kumimoji="1" lang="en-US" altLang="ja-JP" sz="4100" dirty="0">
              <a:latin typeface="+mn-ea"/>
            </a:endParaRPr>
          </a:p>
          <a:p>
            <a:pPr lvl="1"/>
            <a:r>
              <a:rPr kumimoji="1" lang="ja-JP" altLang="en-US" sz="4100" dirty="0">
                <a:latin typeface="+mn-ea"/>
              </a:rPr>
              <a:t>シャンクスの挑戦</a:t>
            </a:r>
            <a:endParaRPr kumimoji="1" lang="en-US" altLang="ja-JP" sz="4100" dirty="0">
              <a:latin typeface="+mn-ea"/>
            </a:endParaRPr>
          </a:p>
          <a:p>
            <a:pPr lvl="1"/>
            <a:r>
              <a:rPr lang="ja-JP" altLang="en-US" sz="4100" dirty="0">
                <a:latin typeface="+mn-ea"/>
              </a:rPr>
              <a:t>ゼータ関数との関係　　　　</a:t>
            </a:r>
            <a:r>
              <a:rPr lang="ja-JP" altLang="en-US" sz="4100" dirty="0">
                <a:latin typeface="AR P丸ゴシック体M" panose="020B0600010101010101" pitchFamily="50" charset="-128"/>
                <a:ea typeface="AR P丸ゴシック体M" panose="020B0600010101010101" pitchFamily="50" charset="-128"/>
              </a:rPr>
              <a:t>　　　　　</a:t>
            </a:r>
            <a:endParaRPr kumimoji="1" lang="en-US" altLang="ja-JP" dirty="0">
              <a:latin typeface="AR P丸ゴシック体M" panose="020B0600010101010101" pitchFamily="50" charset="-128"/>
              <a:ea typeface="AR P丸ゴシック体M" panose="020B0600010101010101" pitchFamily="50" charset="-128"/>
            </a:endParaRPr>
          </a:p>
          <a:p>
            <a:endParaRPr kumimoji="1" lang="ja-JP" altLang="en-US" dirty="0"/>
          </a:p>
        </p:txBody>
      </p:sp>
    </p:spTree>
    <p:extLst>
      <p:ext uri="{BB962C8B-B14F-4D97-AF65-F5344CB8AC3E}">
        <p14:creationId xmlns:p14="http://schemas.microsoft.com/office/powerpoint/2010/main" val="928218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389550"/>
            <a:ext cx="10364451" cy="1003454"/>
          </a:xfrm>
        </p:spPr>
        <p:txBody>
          <a:bodyPr>
            <a:normAutofit/>
          </a:bodyPr>
          <a:lstStyle/>
          <a:p>
            <a:r>
              <a:rPr lang="ja-JP" altLang="en-US" sz="4000" b="1" dirty="0">
                <a:latin typeface="+mj-ea"/>
              </a:rPr>
              <a:t>何桁言えるかな？</a:t>
            </a:r>
            <a:endParaRPr lang="en-US" altLang="ja-JP" sz="4000" b="1" dirty="0">
              <a:latin typeface="+mj-ea"/>
            </a:endParaRPr>
          </a:p>
        </p:txBody>
      </p:sp>
      <p:sp>
        <p:nvSpPr>
          <p:cNvPr id="3" name="コンテンツ プレースホルダー 2"/>
          <p:cNvSpPr>
            <a:spLocks noGrp="1"/>
          </p:cNvSpPr>
          <p:nvPr>
            <p:ph sz="quarter" idx="13"/>
          </p:nvPr>
        </p:nvSpPr>
        <p:spPr>
          <a:xfrm>
            <a:off x="657755" y="1643744"/>
            <a:ext cx="11353800" cy="5214256"/>
          </a:xfrm>
        </p:spPr>
        <p:txBody>
          <a:bodyPr>
            <a:noAutofit/>
          </a:bodyPr>
          <a:lstStyle/>
          <a:p>
            <a:pPr marL="0" indent="0">
              <a:spcAft>
                <a:spcPts val="1200"/>
              </a:spcAft>
              <a:buNone/>
            </a:pPr>
            <a:r>
              <a:rPr lang="ja-JP" altLang="en-US" sz="3200" dirty="0">
                <a:latin typeface="+mn-ea"/>
              </a:rPr>
              <a:t>小数点以下</a:t>
            </a:r>
            <a:r>
              <a:rPr lang="en-US" altLang="ja-JP" sz="3200" dirty="0">
                <a:latin typeface="+mn-ea"/>
              </a:rPr>
              <a:t>100</a:t>
            </a:r>
            <a:r>
              <a:rPr lang="ja-JP" altLang="en-US" sz="3200" dirty="0">
                <a:latin typeface="+mn-ea"/>
              </a:rPr>
              <a:t>桁：　　</a:t>
            </a:r>
            <a:endParaRPr lang="en-US" altLang="ja-JP" sz="3200" dirty="0">
              <a:latin typeface="+mn-ea"/>
            </a:endParaRPr>
          </a:p>
          <a:p>
            <a:pPr marL="0" indent="0">
              <a:lnSpc>
                <a:spcPct val="100000"/>
              </a:lnSpc>
              <a:buNone/>
            </a:pPr>
            <a:r>
              <a:rPr lang="ja-JP" altLang="en-US" sz="1800" dirty="0">
                <a:latin typeface="+mn-ea"/>
              </a:rPr>
              <a:t>  </a:t>
            </a:r>
            <a:r>
              <a:rPr lang="en-US" altLang="ja-JP" sz="2800" dirty="0">
                <a:latin typeface="Cambria Math" panose="02040503050406030204" pitchFamily="18" charset="0"/>
                <a:ea typeface="Cambria Math" panose="02040503050406030204" pitchFamily="18" charset="0"/>
              </a:rPr>
              <a:t>3.14159265358979323846264338327950288419716939937510</a:t>
            </a:r>
          </a:p>
          <a:p>
            <a:pPr marL="0" indent="0">
              <a:lnSpc>
                <a:spcPct val="100000"/>
              </a:lnSpc>
              <a:buNone/>
            </a:pPr>
            <a:r>
              <a:rPr lang="ja-JP" altLang="en-US" sz="2800" dirty="0">
                <a:latin typeface="Cambria Math" panose="02040503050406030204" pitchFamily="18" charset="0"/>
              </a:rPr>
              <a:t>　　</a:t>
            </a:r>
            <a:r>
              <a:rPr lang="en-US" altLang="ja-JP" sz="2800" dirty="0">
                <a:latin typeface="Cambria Math" panose="02040503050406030204" pitchFamily="18" charset="0"/>
                <a:ea typeface="Cambria Math" panose="02040503050406030204" pitchFamily="18" charset="0"/>
              </a:rPr>
              <a:t>58209749445923078164062862089986280348253421170679…</a:t>
            </a:r>
          </a:p>
          <a:p>
            <a:pPr marL="0" indent="0">
              <a:spcBef>
                <a:spcPts val="1800"/>
              </a:spcBef>
              <a:spcAft>
                <a:spcPts val="600"/>
              </a:spcAft>
              <a:buNone/>
            </a:pPr>
            <a:r>
              <a:rPr kumimoji="1" lang="ja-JP" altLang="en-US" sz="3200" dirty="0">
                <a:latin typeface="+mn-ea"/>
              </a:rPr>
              <a:t>語呂あわせ：</a:t>
            </a:r>
            <a:endParaRPr kumimoji="1" lang="en-US" altLang="ja-JP" sz="3200" dirty="0">
              <a:latin typeface="+mn-ea"/>
            </a:endParaRPr>
          </a:p>
          <a:p>
            <a:pPr marL="892175" lvl="1" indent="-358775">
              <a:lnSpc>
                <a:spcPct val="100000"/>
              </a:lnSpc>
              <a:spcBef>
                <a:spcPts val="600"/>
              </a:spcBef>
            </a:pPr>
            <a:r>
              <a:rPr lang="ja-JP" altLang="en-US" sz="3200" dirty="0">
                <a:latin typeface="+mn-ea"/>
              </a:rPr>
              <a:t>産医師異国に向かう</a:t>
            </a:r>
            <a:r>
              <a:rPr lang="en-US" altLang="ja-JP" sz="3200" dirty="0">
                <a:latin typeface="+mn-ea"/>
              </a:rPr>
              <a:t>…</a:t>
            </a:r>
          </a:p>
          <a:p>
            <a:pPr marL="892175" lvl="1" indent="-358775">
              <a:lnSpc>
                <a:spcPct val="100000"/>
              </a:lnSpc>
              <a:spcBef>
                <a:spcPts val="600"/>
              </a:spcBef>
            </a:pPr>
            <a:r>
              <a:rPr lang="ja-JP" altLang="en-US" sz="3200" dirty="0">
                <a:latin typeface="+mn-ea"/>
              </a:rPr>
              <a:t>身</a:t>
            </a:r>
            <a:r>
              <a:rPr kumimoji="1" lang="ja-JP" altLang="en-US" sz="3200" dirty="0">
                <a:latin typeface="+mn-ea"/>
              </a:rPr>
              <a:t>ひとつ世ひとつ生くに無意味</a:t>
            </a:r>
            <a:r>
              <a:rPr lang="en-US" altLang="ja-JP" sz="3200" dirty="0">
                <a:latin typeface="+mn-ea"/>
              </a:rPr>
              <a:t>…</a:t>
            </a:r>
          </a:p>
        </p:txBody>
      </p:sp>
    </p:spTree>
    <p:extLst>
      <p:ext uri="{BB962C8B-B14F-4D97-AF65-F5344CB8AC3E}">
        <p14:creationId xmlns:p14="http://schemas.microsoft.com/office/powerpoint/2010/main" val="133948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70227" y="517208"/>
            <a:ext cx="10364451" cy="778962"/>
          </a:xfrm>
        </p:spPr>
        <p:txBody>
          <a:bodyPr>
            <a:normAutofit/>
          </a:bodyPr>
          <a:lstStyle/>
          <a:p>
            <a:r>
              <a:rPr lang="ja-JP" altLang="en-US" sz="4000" b="1" dirty="0">
                <a:latin typeface="+mj-ea"/>
              </a:rPr>
              <a:t>近似分数</a:t>
            </a:r>
            <a:endParaRPr lang="en-US" altLang="ja-JP" sz="4000" b="1" dirty="0">
              <a:latin typeface="+mj-ea"/>
            </a:endParaRPr>
          </a:p>
        </p:txBody>
      </p:sp>
      <p:sp>
        <p:nvSpPr>
          <p:cNvPr id="4" name="テキスト ボックス 3"/>
          <p:cNvSpPr txBox="1"/>
          <p:nvPr/>
        </p:nvSpPr>
        <p:spPr>
          <a:xfrm>
            <a:off x="854947" y="1460862"/>
            <a:ext cx="10760109" cy="4370427"/>
          </a:xfrm>
          <a:prstGeom prst="rect">
            <a:avLst/>
          </a:prstGeom>
          <a:noFill/>
        </p:spPr>
        <p:txBody>
          <a:bodyPr wrap="square" rtlCol="0">
            <a:spAutoFit/>
          </a:bodyPr>
          <a:lstStyle/>
          <a:p>
            <a:pPr>
              <a:lnSpc>
                <a:spcPct val="150000"/>
              </a:lnSpc>
            </a:pPr>
            <a:r>
              <a:rPr kumimoji="1" lang="ja-JP" altLang="en-US" sz="3200" dirty="0">
                <a:latin typeface="+mn-ea"/>
              </a:rPr>
              <a:t>円周率を近似する分数：</a:t>
            </a:r>
            <a:endParaRPr kumimoji="1" lang="en-US" altLang="ja-JP" sz="3200" dirty="0">
              <a:latin typeface="+mn-ea"/>
            </a:endParaRPr>
          </a:p>
          <a:p>
            <a:endParaRPr kumimoji="1" lang="en-US" altLang="ja-JP" sz="3200" dirty="0">
              <a:latin typeface="+mn-ea"/>
            </a:endParaRPr>
          </a:p>
          <a:p>
            <a:pPr>
              <a:spcBef>
                <a:spcPts val="1200"/>
              </a:spcBef>
            </a:pPr>
            <a:r>
              <a:rPr kumimoji="1" lang="ja-JP" altLang="en-US" sz="3200" dirty="0">
                <a:latin typeface="+mn-ea"/>
              </a:rPr>
              <a:t>　　　　　　　　　　　　　　　　　　　　　  </a:t>
            </a:r>
            <a:r>
              <a:rPr kumimoji="1" lang="en-US" altLang="ja-JP" sz="3200" dirty="0">
                <a:latin typeface="Cambria Math" panose="02040503050406030204" pitchFamily="18" charset="0"/>
                <a:ea typeface="Cambria Math" panose="02040503050406030204" pitchFamily="18" charset="0"/>
              </a:rPr>
              <a:t>3.14 </a:t>
            </a:r>
            <a:r>
              <a:rPr kumimoji="1" lang="ja-JP" altLang="en-US" sz="3200" dirty="0" err="1">
                <a:latin typeface="+mn-ea"/>
              </a:rPr>
              <a:t>まで</a:t>
            </a:r>
            <a:r>
              <a:rPr kumimoji="1" lang="ja-JP" altLang="en-US" sz="3200" dirty="0">
                <a:latin typeface="+mn-ea"/>
              </a:rPr>
              <a:t>正しい</a:t>
            </a:r>
            <a:endParaRPr kumimoji="1" lang="en-US" altLang="ja-JP" sz="3200" dirty="0">
              <a:latin typeface="+mn-ea"/>
            </a:endParaRPr>
          </a:p>
          <a:p>
            <a:endParaRPr kumimoji="1" lang="en-US" altLang="ja-JP" sz="3200" dirty="0">
              <a:latin typeface="+mn-ea"/>
            </a:endParaRPr>
          </a:p>
          <a:p>
            <a:r>
              <a:rPr kumimoji="1" lang="ja-JP" altLang="en-US" sz="3200" dirty="0">
                <a:latin typeface="+mn-ea"/>
              </a:rPr>
              <a:t>　　　　　　　　　　　　　　　　　　　　　  </a:t>
            </a:r>
            <a:r>
              <a:rPr kumimoji="1" lang="en-US" altLang="ja-JP" sz="3200" dirty="0">
                <a:latin typeface="Cambria Math" panose="02040503050406030204" pitchFamily="18" charset="0"/>
                <a:ea typeface="Cambria Math" panose="02040503050406030204" pitchFamily="18" charset="0"/>
              </a:rPr>
              <a:t>3.141592 </a:t>
            </a:r>
            <a:r>
              <a:rPr kumimoji="1" lang="ja-JP" altLang="en-US" sz="3200" dirty="0">
                <a:latin typeface="+mn-ea"/>
              </a:rPr>
              <a:t>まで正しい　</a:t>
            </a:r>
            <a:endParaRPr kumimoji="1" lang="en-US" altLang="ja-JP" sz="3200" dirty="0">
              <a:latin typeface="+mn-ea"/>
            </a:endParaRPr>
          </a:p>
          <a:p>
            <a:endParaRPr kumimoji="1" lang="en-US" altLang="ja-JP" sz="3200" dirty="0">
              <a:latin typeface="+mn-ea"/>
            </a:endParaRPr>
          </a:p>
          <a:p>
            <a:pPr>
              <a:spcBef>
                <a:spcPts val="1200"/>
              </a:spcBef>
            </a:pPr>
            <a:r>
              <a:rPr kumimoji="1" lang="en-US" altLang="ja-JP" sz="3200" dirty="0">
                <a:latin typeface="+mn-ea"/>
              </a:rPr>
              <a:t>                                                </a:t>
            </a:r>
            <a:r>
              <a:rPr kumimoji="1" lang="en-US" altLang="ja-JP" sz="3200" dirty="0">
                <a:latin typeface="Cambria Math" panose="02040503050406030204" pitchFamily="18" charset="0"/>
                <a:ea typeface="Cambria Math" panose="02040503050406030204" pitchFamily="18" charset="0"/>
              </a:rPr>
              <a:t>3.14159265 </a:t>
            </a:r>
            <a:r>
              <a:rPr kumimoji="1" lang="ja-JP" altLang="en-US" sz="3200" dirty="0" err="1">
                <a:latin typeface="+mn-ea"/>
              </a:rPr>
              <a:t>まで</a:t>
            </a:r>
            <a:r>
              <a:rPr kumimoji="1" lang="ja-JP" altLang="en-US" sz="3200" dirty="0">
                <a:latin typeface="+mn-ea"/>
              </a:rPr>
              <a:t>正しい　　　　　</a:t>
            </a:r>
            <a:endParaRPr kumimoji="1" lang="en-US" altLang="ja-JP" sz="3200" dirty="0">
              <a:latin typeface="+mn-ea"/>
            </a:endParaRPr>
          </a:p>
          <a:p>
            <a:endParaRPr kumimoji="1" lang="ja-JP" altLang="en-US" dirty="0"/>
          </a:p>
        </p:txBody>
      </p:sp>
      <mc:AlternateContent xmlns:mc="http://schemas.openxmlformats.org/markup-compatibility/2006" xmlns:a14="http://schemas.microsoft.com/office/drawing/2010/main">
        <mc:Choice Requires="a14">
          <p:sp>
            <p:nvSpPr>
              <p:cNvPr id="5" name="オブジェクト 4"/>
              <p:cNvSpPr txBox="1"/>
              <p:nvPr/>
            </p:nvSpPr>
            <p:spPr bwMode="auto">
              <a:xfrm>
                <a:off x="1636682" y="3604103"/>
                <a:ext cx="3892550" cy="981075"/>
              </a:xfrm>
              <a:prstGeom prst="rect">
                <a:avLst/>
              </a:prstGeom>
              <a:noFill/>
            </p:spPr>
            <p:txBody>
              <a:bodyPr>
                <a:normAutofit fontScale="92500"/>
              </a:bodyPr>
              <a:lstStyle/>
              <a:p>
                <a:pPr/>
                <a14:m>
                  <m:oMathPara xmlns:m="http://schemas.openxmlformats.org/officeDocument/2006/math">
                    <m:oMathParaPr>
                      <m:jc m:val="left"/>
                    </m:oMathParaPr>
                    <m:oMath xmlns:m="http://schemas.openxmlformats.org/officeDocument/2006/math">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355</m:t>
                          </m:r>
                        </m:num>
                        <m:den>
                          <m:r>
                            <a:rPr lang="ja-JP" altLang="en-US" sz="3200" i="1">
                              <a:solidFill>
                                <a:srgbClr val="000000"/>
                              </a:solidFill>
                              <a:latin typeface="Cambria Math" panose="02040503050406030204" pitchFamily="18" charset="0"/>
                            </a:rPr>
                            <m:t>113</m:t>
                          </m:r>
                        </m:den>
                      </m:f>
                      <m:r>
                        <a:rPr lang="ja-JP" altLang="en-US" sz="3200" i="1">
                          <a:solidFill>
                            <a:srgbClr val="000000"/>
                          </a:solidFill>
                          <a:latin typeface="Cambria Math" panose="02040503050406030204" pitchFamily="18" charset="0"/>
                        </a:rPr>
                        <m:t>=3.14159292...</m:t>
                      </m:r>
                    </m:oMath>
                  </m:oMathPara>
                </a14:m>
                <a:endParaRPr lang="ja-JP" altLang="en-US" sz="3200" dirty="0"/>
              </a:p>
            </p:txBody>
          </p:sp>
        </mc:Choice>
        <mc:Fallback xmlns="">
          <p:sp>
            <p:nvSpPr>
              <p:cNvPr id="5" name="オブジェクト 4"/>
              <p:cNvSpPr txBox="1">
                <a:spLocks noRot="1" noChangeAspect="1" noMove="1" noResize="1" noEditPoints="1" noAdjustHandles="1" noChangeArrowheads="1" noChangeShapeType="1" noTextEdit="1"/>
              </p:cNvSpPr>
              <p:nvPr/>
            </p:nvSpPr>
            <p:spPr bwMode="auto">
              <a:xfrm>
                <a:off x="1636682" y="3604103"/>
                <a:ext cx="3892550" cy="98107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27" name="Object 3"/>
              <p:cNvSpPr txBox="1"/>
              <p:nvPr/>
            </p:nvSpPr>
            <p:spPr bwMode="auto">
              <a:xfrm>
                <a:off x="1636682" y="4693832"/>
                <a:ext cx="4598319" cy="1137457"/>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104348</m:t>
                          </m:r>
                        </m:num>
                        <m:den>
                          <m:r>
                            <a:rPr lang="ja-JP" altLang="en-US" sz="3200" i="1">
                              <a:solidFill>
                                <a:srgbClr val="000000"/>
                              </a:solidFill>
                              <a:latin typeface="Cambria Math" panose="02040503050406030204" pitchFamily="18" charset="0"/>
                            </a:rPr>
                            <m:t>33215</m:t>
                          </m:r>
                        </m:den>
                      </m:f>
                      <m:r>
                        <a:rPr lang="ja-JP" altLang="en-US" sz="3200" i="1">
                          <a:solidFill>
                            <a:srgbClr val="000000"/>
                          </a:solidFill>
                          <a:latin typeface="Cambria Math" panose="02040503050406030204" pitchFamily="18" charset="0"/>
                        </a:rPr>
                        <m:t>=3.14159265...</m:t>
                      </m:r>
                    </m:oMath>
                  </m:oMathPara>
                </a14:m>
                <a:endParaRPr lang="ja-JP" altLang="en-US" sz="3200" dirty="0"/>
              </a:p>
            </p:txBody>
          </p:sp>
        </mc:Choice>
        <mc:Fallback xmlns="">
          <p:sp>
            <p:nvSpPr>
              <p:cNvPr id="1027" name="Object 3"/>
              <p:cNvSpPr txBox="1">
                <a:spLocks noRot="1" noChangeAspect="1" noMove="1" noResize="1" noEditPoints="1" noAdjustHandles="1" noChangeArrowheads="1" noChangeShapeType="1" noTextEdit="1"/>
              </p:cNvSpPr>
              <p:nvPr/>
            </p:nvSpPr>
            <p:spPr bwMode="auto">
              <a:xfrm>
                <a:off x="1636682" y="4693832"/>
                <a:ext cx="4598319" cy="1137457"/>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28" name="Object 4"/>
              <p:cNvSpPr txBox="1"/>
              <p:nvPr/>
            </p:nvSpPr>
            <p:spPr bwMode="auto">
              <a:xfrm>
                <a:off x="1636682" y="2611017"/>
                <a:ext cx="3684587" cy="981075"/>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f>
                        <m:fPr>
                          <m:ctrlPr>
                            <a:rPr lang="ja-JP" altLang="en-US" sz="3200" i="1">
                              <a:solidFill>
                                <a:srgbClr val="000000"/>
                              </a:solidFill>
                              <a:latin typeface="Cambria Math" panose="02040503050406030204" pitchFamily="18" charset="0"/>
                            </a:rPr>
                          </m:ctrlPr>
                        </m:fPr>
                        <m:num>
                          <m:r>
                            <a:rPr lang="ja-JP" altLang="en-US" sz="3200" i="1">
                              <a:solidFill>
                                <a:srgbClr val="000000"/>
                              </a:solidFill>
                              <a:latin typeface="Cambria Math" panose="02040503050406030204" pitchFamily="18" charset="0"/>
                            </a:rPr>
                            <m:t>22</m:t>
                          </m:r>
                        </m:num>
                        <m:den>
                          <m:r>
                            <a:rPr lang="ja-JP" altLang="en-US" sz="3200" i="1">
                              <a:solidFill>
                                <a:srgbClr val="000000"/>
                              </a:solidFill>
                              <a:latin typeface="Cambria Math" panose="02040503050406030204" pitchFamily="18" charset="0"/>
                            </a:rPr>
                            <m:t>7</m:t>
                          </m:r>
                        </m:den>
                      </m:f>
                      <m:r>
                        <a:rPr lang="ja-JP" altLang="en-US" sz="3200" i="1">
                          <a:solidFill>
                            <a:srgbClr val="000000"/>
                          </a:solidFill>
                          <a:latin typeface="Cambria Math" panose="02040503050406030204" pitchFamily="18" charset="0"/>
                        </a:rPr>
                        <m:t>=3.14285714...</m:t>
                      </m:r>
                    </m:oMath>
                  </m:oMathPara>
                </a14:m>
                <a:endParaRPr lang="ja-JP" altLang="en-US" sz="3200" dirty="0"/>
              </a:p>
            </p:txBody>
          </p:sp>
        </mc:Choice>
        <mc:Fallback xmlns="">
          <p:sp>
            <p:nvSpPr>
              <p:cNvPr id="1028" name="Object 4"/>
              <p:cNvSpPr txBox="1">
                <a:spLocks noRot="1" noChangeAspect="1" noMove="1" noResize="1" noEditPoints="1" noAdjustHandles="1" noChangeArrowheads="1" noChangeShapeType="1" noTextEdit="1"/>
              </p:cNvSpPr>
              <p:nvPr/>
            </p:nvSpPr>
            <p:spPr bwMode="auto">
              <a:xfrm>
                <a:off x="1636682" y="2611017"/>
                <a:ext cx="3684587" cy="981075"/>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02307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60483" y="526692"/>
            <a:ext cx="10364451" cy="1064811"/>
          </a:xfrm>
        </p:spPr>
        <p:txBody>
          <a:bodyPr>
            <a:normAutofit/>
          </a:bodyPr>
          <a:lstStyle/>
          <a:p>
            <a:r>
              <a:rPr kumimoji="1" lang="ja-JP" altLang="en-US" sz="4000" b="1" dirty="0">
                <a:latin typeface="+mj-ea"/>
              </a:rPr>
              <a:t>幾何学的に近似値を求める方法</a:t>
            </a:r>
          </a:p>
        </p:txBody>
      </p:sp>
      <p:sp>
        <p:nvSpPr>
          <p:cNvPr id="5" name="テキスト ボックス 4"/>
          <p:cNvSpPr txBox="1"/>
          <p:nvPr/>
        </p:nvSpPr>
        <p:spPr>
          <a:xfrm>
            <a:off x="604353" y="1944152"/>
            <a:ext cx="11076709" cy="3655744"/>
          </a:xfrm>
          <a:prstGeom prst="rect">
            <a:avLst/>
          </a:prstGeom>
          <a:noFill/>
        </p:spPr>
        <p:txBody>
          <a:bodyPr wrap="square" rtlCol="0">
            <a:spAutoFit/>
          </a:bodyPr>
          <a:lstStyle/>
          <a:p>
            <a:pPr>
              <a:lnSpc>
                <a:spcPct val="150000"/>
              </a:lnSpc>
              <a:spcAft>
                <a:spcPts val="1800"/>
              </a:spcAft>
            </a:pPr>
            <a:r>
              <a:rPr kumimoji="1" lang="ja-JP" altLang="en-US" sz="2800" dirty="0">
                <a:latin typeface="+mn-ea"/>
              </a:rPr>
              <a:t>円に内接する正多角形の周の長さ　→　円周率の近似値</a:t>
            </a:r>
            <a:endParaRPr kumimoji="1" lang="en-US" altLang="ja-JP" sz="2800" dirty="0">
              <a:latin typeface="+mn-ea"/>
            </a:endParaRPr>
          </a:p>
          <a:p>
            <a:pPr marL="631825" indent="-360363">
              <a:lnSpc>
                <a:spcPct val="150000"/>
              </a:lnSpc>
              <a:buFont typeface="Arial" pitchFamily="34" charset="0"/>
              <a:buChar char="•"/>
            </a:pPr>
            <a:r>
              <a:rPr kumimoji="1" lang="ja-JP" altLang="en-US" sz="2800" dirty="0">
                <a:latin typeface="+mn-ea"/>
              </a:rPr>
              <a:t>正</a:t>
            </a:r>
            <a:r>
              <a:rPr kumimoji="1" lang="en-US" altLang="ja-JP" sz="2800" dirty="0">
                <a:latin typeface="+mn-ea"/>
              </a:rPr>
              <a:t>6</a:t>
            </a:r>
            <a:r>
              <a:rPr kumimoji="1" lang="ja-JP" altLang="en-US" sz="2800" dirty="0">
                <a:latin typeface="+mn-ea"/>
              </a:rPr>
              <a:t>角形</a:t>
            </a:r>
            <a:r>
              <a:rPr kumimoji="1" lang="ja-JP" altLang="en-US" sz="3600" dirty="0">
                <a:latin typeface="+mn-ea"/>
              </a:rPr>
              <a:t>  </a:t>
            </a:r>
            <a:r>
              <a:rPr kumimoji="1" lang="ja-JP" altLang="en-US" sz="2800" dirty="0">
                <a:latin typeface="+mn-ea"/>
              </a:rPr>
              <a:t>→ </a:t>
            </a:r>
            <a:r>
              <a:rPr kumimoji="1" lang="en-US" altLang="ja-JP" sz="2800" dirty="0">
                <a:latin typeface="Cambria Math" panose="02040503050406030204" pitchFamily="18" charset="0"/>
                <a:ea typeface="Cambria Math" panose="02040503050406030204" pitchFamily="18" charset="0"/>
              </a:rPr>
              <a:t>3</a:t>
            </a:r>
          </a:p>
          <a:p>
            <a:pPr marL="631825" indent="-360363">
              <a:lnSpc>
                <a:spcPct val="150000"/>
              </a:lnSpc>
              <a:buFont typeface="Arial" pitchFamily="34" charset="0"/>
              <a:buChar char="•"/>
            </a:pPr>
            <a:r>
              <a:rPr kumimoji="1" lang="ja-JP" altLang="en-US" sz="2800" dirty="0">
                <a:latin typeface="+mn-ea"/>
              </a:rPr>
              <a:t>正</a:t>
            </a:r>
            <a:r>
              <a:rPr kumimoji="1" lang="en-US" altLang="ja-JP" sz="2800" dirty="0">
                <a:latin typeface="+mn-ea"/>
              </a:rPr>
              <a:t>12</a:t>
            </a:r>
            <a:r>
              <a:rPr kumimoji="1" lang="ja-JP" altLang="en-US" sz="2800" dirty="0">
                <a:latin typeface="+mn-ea"/>
              </a:rPr>
              <a:t>角形 → </a:t>
            </a:r>
            <a:r>
              <a:rPr kumimoji="1" lang="en-US" altLang="ja-JP" sz="2800" dirty="0">
                <a:latin typeface="Cambria Math" panose="02040503050406030204" pitchFamily="18" charset="0"/>
                <a:ea typeface="Cambria Math" panose="02040503050406030204" pitchFamily="18" charset="0"/>
              </a:rPr>
              <a:t>3.105828...</a:t>
            </a:r>
          </a:p>
          <a:p>
            <a:pPr marL="631825" indent="-360363">
              <a:lnSpc>
                <a:spcPct val="150000"/>
              </a:lnSpc>
              <a:buFont typeface="Arial" pitchFamily="34" charset="0"/>
              <a:buChar char="•"/>
            </a:pPr>
            <a:r>
              <a:rPr kumimoji="1" lang="ja-JP" altLang="en-US" sz="2800" dirty="0">
                <a:latin typeface="+mn-ea"/>
              </a:rPr>
              <a:t>正</a:t>
            </a:r>
            <a:r>
              <a:rPr kumimoji="1" lang="en-US" altLang="ja-JP" sz="2800" dirty="0">
                <a:latin typeface="+mn-ea"/>
              </a:rPr>
              <a:t>24</a:t>
            </a:r>
            <a:r>
              <a:rPr kumimoji="1" lang="ja-JP" altLang="en-US" sz="2800" dirty="0">
                <a:latin typeface="+mn-ea"/>
              </a:rPr>
              <a:t>角形 → </a:t>
            </a:r>
            <a:r>
              <a:rPr kumimoji="1" lang="en-US" altLang="ja-JP" sz="2800" dirty="0">
                <a:latin typeface="Cambria Math" panose="02040503050406030204" pitchFamily="18" charset="0"/>
                <a:ea typeface="Cambria Math" panose="02040503050406030204" pitchFamily="18" charset="0"/>
              </a:rPr>
              <a:t>3.132628...</a:t>
            </a:r>
          </a:p>
          <a:p>
            <a:pPr marL="631825" indent="-360363">
              <a:lnSpc>
                <a:spcPct val="150000"/>
              </a:lnSpc>
              <a:buFont typeface="Arial" pitchFamily="34" charset="0"/>
              <a:buChar char="•"/>
            </a:pPr>
            <a:r>
              <a:rPr kumimoji="1" lang="ja-JP" altLang="en-US" sz="2800" dirty="0">
                <a:latin typeface="+mn-ea"/>
              </a:rPr>
              <a:t>正</a:t>
            </a:r>
            <a:r>
              <a:rPr kumimoji="1" lang="en-US" altLang="ja-JP" sz="2800" dirty="0">
                <a:latin typeface="+mn-ea"/>
              </a:rPr>
              <a:t>48</a:t>
            </a:r>
            <a:r>
              <a:rPr kumimoji="1" lang="ja-JP" altLang="en-US" sz="2800" dirty="0">
                <a:latin typeface="+mn-ea"/>
              </a:rPr>
              <a:t>角形 → </a:t>
            </a:r>
            <a:r>
              <a:rPr kumimoji="1" lang="en-US" altLang="ja-JP" sz="2800" dirty="0">
                <a:latin typeface="Cambria Math" panose="02040503050406030204" pitchFamily="18" charset="0"/>
                <a:ea typeface="Cambria Math" panose="02040503050406030204" pitchFamily="18" charset="0"/>
              </a:rPr>
              <a:t>3.139350...</a:t>
            </a:r>
          </a:p>
        </p:txBody>
      </p:sp>
      <p:pic>
        <p:nvPicPr>
          <p:cNvPr id="4" name="コンテンツ プレースホルダー 3"/>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5662969" y="3157779"/>
            <a:ext cx="6187899" cy="2177144"/>
          </a:xfrm>
        </p:spPr>
      </p:pic>
    </p:spTree>
    <p:extLst>
      <p:ext uri="{BB962C8B-B14F-4D97-AF65-F5344CB8AC3E}">
        <p14:creationId xmlns:p14="http://schemas.microsoft.com/office/powerpoint/2010/main" val="290087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91176" y="1477108"/>
            <a:ext cx="9847384" cy="5016758"/>
          </a:xfrm>
          <a:prstGeom prst="rect">
            <a:avLst/>
          </a:prstGeom>
          <a:noFill/>
        </p:spPr>
        <p:txBody>
          <a:bodyPr wrap="square" rtlCol="0">
            <a:spAutoFit/>
          </a:bodyPr>
          <a:lstStyle/>
          <a:p>
            <a:r>
              <a:rPr kumimoji="1" lang="en-US" altLang="ja-JP" sz="3200" dirty="0" err="1">
                <a:latin typeface="Georgia" pitchFamily="18" charset="0"/>
                <a:ea typeface="AR P丸ゴシック体M" pitchFamily="50" charset="-128"/>
              </a:rPr>
              <a:t>arctan</a:t>
            </a:r>
            <a:r>
              <a:rPr kumimoji="1" lang="en-US" altLang="ja-JP" sz="3200" dirty="0">
                <a:latin typeface="Georgia" pitchFamily="18" charset="0"/>
                <a:ea typeface="AR P丸ゴシック体M" pitchFamily="50" charset="-128"/>
              </a:rPr>
              <a:t>(</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 </a:t>
            </a:r>
            <a:r>
              <a:rPr kumimoji="1" lang="ja-JP" altLang="en-US" sz="3200" dirty="0">
                <a:latin typeface="Georgia" pitchFamily="18" charset="0"/>
                <a:ea typeface="AR P丸ゴシック体M" pitchFamily="50" charset="-128"/>
              </a:rPr>
              <a:t> </a:t>
            </a:r>
            <a:r>
              <a:rPr kumimoji="1" lang="en-US" altLang="ja-JP" sz="3200" dirty="0">
                <a:latin typeface="Georgia" pitchFamily="18" charset="0"/>
                <a:ea typeface="AR P丸ゴシック体M" pitchFamily="50" charset="-128"/>
              </a:rPr>
              <a:t>= </a:t>
            </a:r>
            <a:r>
              <a:rPr kumimoji="1" lang="ja-JP" altLang="en-US" sz="3200" dirty="0">
                <a:latin typeface="+mn-ea"/>
              </a:rPr>
              <a:t>「</a:t>
            </a:r>
            <a:r>
              <a:rPr kumimoji="1" lang="ja-JP" altLang="en-US" sz="3200" dirty="0">
                <a:latin typeface="Georgia" pitchFamily="18" charset="0"/>
                <a:ea typeface="AR P丸ゴシック体M" pitchFamily="50" charset="-128"/>
              </a:rPr>
              <a:t> </a:t>
            </a:r>
            <a:r>
              <a:rPr kumimoji="1" lang="en-US" altLang="ja-JP" sz="3200" dirty="0">
                <a:latin typeface="Georgia" pitchFamily="18" charset="0"/>
                <a:ea typeface="AR P丸ゴシック体M" pitchFamily="50" charset="-128"/>
              </a:rPr>
              <a:t>tan(</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mn-ea"/>
              </a:rPr>
              <a:t>の逆関数」と表すと、</a:t>
            </a:r>
            <a:endParaRPr kumimoji="1" lang="en-US" altLang="ja-JP" sz="3200" dirty="0">
              <a:latin typeface="+mn-ea"/>
            </a:endParaRPr>
          </a:p>
          <a:p>
            <a:pPr>
              <a:lnSpc>
                <a:spcPct val="150000"/>
              </a:lnSpc>
            </a:pPr>
            <a:endParaRPr kumimoji="1" lang="en-US" altLang="ja-JP" sz="3200" dirty="0">
              <a:latin typeface="AR P丸ゴシック体M" pitchFamily="50" charset="-128"/>
              <a:ea typeface="AR P丸ゴシック体M" pitchFamily="50" charset="-128"/>
            </a:endParaRPr>
          </a:p>
          <a:p>
            <a:pPr>
              <a:lnSpc>
                <a:spcPct val="150000"/>
              </a:lnSpc>
            </a:pPr>
            <a:r>
              <a:rPr kumimoji="1" lang="en-US" altLang="ja-JP" sz="3200" dirty="0" err="1">
                <a:latin typeface="Georgia" pitchFamily="18" charset="0"/>
                <a:ea typeface="AR P丸ゴシック体M" pitchFamily="50" charset="-128"/>
              </a:rPr>
              <a:t>arctan</a:t>
            </a:r>
            <a:r>
              <a:rPr kumimoji="1" lang="en-US" altLang="ja-JP" sz="3200" dirty="0">
                <a:latin typeface="Georgia" pitchFamily="18" charset="0"/>
                <a:ea typeface="AR P丸ゴシック体M" pitchFamily="50" charset="-128"/>
              </a:rPr>
              <a:t>(</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mn-ea"/>
              </a:rPr>
              <a:t>の展開式は</a:t>
            </a:r>
            <a:endParaRPr kumimoji="1" lang="en-US" altLang="ja-JP" sz="3200" dirty="0">
              <a:latin typeface="+mn-ea"/>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mn-ea"/>
              </a:rPr>
              <a:t>これより</a:t>
            </a:r>
            <a:endParaRPr kumimoji="1" lang="en-US" altLang="ja-JP" sz="3200" dirty="0">
              <a:latin typeface="+mn-ea"/>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a:t>
            </a:r>
            <a:r>
              <a:rPr kumimoji="1" lang="en-US" altLang="ja-JP" sz="3200" dirty="0">
                <a:latin typeface="+mn-ea"/>
              </a:rPr>
              <a:t>(</a:t>
            </a:r>
            <a:r>
              <a:rPr kumimoji="1" lang="ja-JP" altLang="en-US" sz="3200" dirty="0">
                <a:latin typeface="+mn-ea"/>
              </a:rPr>
              <a:t>ライプニッツの公式）</a:t>
            </a:r>
          </a:p>
        </p:txBody>
      </p:sp>
      <p:sp>
        <p:nvSpPr>
          <p:cNvPr id="2" name="タイトル 1"/>
          <p:cNvSpPr>
            <a:spLocks noGrp="1"/>
          </p:cNvSpPr>
          <p:nvPr>
            <p:ph type="title"/>
          </p:nvPr>
        </p:nvSpPr>
        <p:spPr>
          <a:xfrm>
            <a:off x="913774" y="377669"/>
            <a:ext cx="10364451" cy="853096"/>
          </a:xfrm>
        </p:spPr>
        <p:txBody>
          <a:bodyPr>
            <a:normAutofit/>
          </a:bodyPr>
          <a:lstStyle/>
          <a:p>
            <a:r>
              <a:rPr lang="ja-JP" altLang="en-US" sz="4000" b="1" dirty="0">
                <a:latin typeface="+mj-ea"/>
              </a:rPr>
              <a:t>逆三角関数を用いた公式 その１</a:t>
            </a:r>
            <a:endParaRPr lang="en-US" altLang="ja-JP" sz="4000" b="1" dirty="0">
              <a:latin typeface="+mj-ea"/>
            </a:endParaRPr>
          </a:p>
        </p:txBody>
      </p:sp>
      <mc:AlternateContent xmlns:mc="http://schemas.openxmlformats.org/markup-compatibility/2006" xmlns:a14="http://schemas.microsoft.com/office/drawing/2010/main">
        <mc:Choice Requires="a14">
          <p:sp>
            <p:nvSpPr>
              <p:cNvPr id="5" name="オブジェクト 4"/>
              <p:cNvSpPr txBox="1"/>
              <p:nvPr/>
            </p:nvSpPr>
            <p:spPr bwMode="auto">
              <a:xfrm>
                <a:off x="4415589" y="2117559"/>
                <a:ext cx="3552994" cy="672104"/>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r>
                        <m:rPr>
                          <m:sty m:val="p"/>
                        </m:rPr>
                        <a:rPr lang="ja-JP" altLang="en-US" sz="3200" i="1">
                          <a:solidFill>
                            <a:srgbClr val="000000"/>
                          </a:solidFill>
                          <a:latin typeface="Cambria Math" panose="02040503050406030204" pitchFamily="18" charset="0"/>
                        </a:rPr>
                        <m:t>π</m:t>
                      </m:r>
                      <m:r>
                        <a:rPr lang="ja-JP" altLang="en-US" sz="3200" i="1">
                          <a:solidFill>
                            <a:srgbClr val="000000"/>
                          </a:solidFill>
                          <a:latin typeface="Cambria Math" panose="02040503050406030204" pitchFamily="18" charset="0"/>
                        </a:rPr>
                        <m:t>=4×</m:t>
                      </m:r>
                      <m:func>
                        <m:funcPr>
                          <m:ctrlPr>
                            <a:rPr lang="ja-JP" altLang="en-US" sz="3200" i="1">
                              <a:solidFill>
                                <a:srgbClr val="000000"/>
                              </a:solidFill>
                              <a:latin typeface="Cambria Math" panose="02040503050406030204" pitchFamily="18" charset="0"/>
                            </a:rPr>
                          </m:ctrlPr>
                        </m:funcPr>
                        <m:fName>
                          <m:r>
                            <m:rPr>
                              <m:sty m:val="p"/>
                            </m:rPr>
                            <a:rPr lang="ja-JP" altLang="en-US" sz="3200" i="0">
                              <a:solidFill>
                                <a:srgbClr val="000000"/>
                              </a:solidFill>
                              <a:latin typeface="Cambria Math" panose="02040503050406030204" pitchFamily="18" charset="0"/>
                            </a:rPr>
                            <m:t>arctan</m:t>
                          </m:r>
                        </m:fName>
                        <m:e>
                          <m:r>
                            <a:rPr lang="ja-JP" altLang="en-US" sz="3200" i="1">
                              <a:solidFill>
                                <a:srgbClr val="000000"/>
                              </a:solidFill>
                              <a:latin typeface="Cambria Math" panose="02040503050406030204" pitchFamily="18" charset="0"/>
                            </a:rPr>
                            <m:t>(</m:t>
                          </m:r>
                        </m:e>
                      </m:func>
                      <m:r>
                        <a:rPr lang="ja-JP" altLang="en-US" sz="3200" i="1">
                          <a:solidFill>
                            <a:srgbClr val="000000"/>
                          </a:solidFill>
                          <a:latin typeface="Cambria Math" panose="02040503050406030204" pitchFamily="18" charset="0"/>
                        </a:rPr>
                        <m:t>1)</m:t>
                      </m:r>
                    </m:oMath>
                  </m:oMathPara>
                </a14:m>
                <a:endParaRPr lang="ja-JP" altLang="en-US" sz="3200" dirty="0"/>
              </a:p>
            </p:txBody>
          </p:sp>
        </mc:Choice>
        <mc:Fallback xmlns="">
          <p:sp>
            <p:nvSpPr>
              <p:cNvPr id="5" name="オブジェクト 4"/>
              <p:cNvSpPr txBox="1">
                <a:spLocks noRot="1" noChangeAspect="1" noMove="1" noResize="1" noEditPoints="1" noAdjustHandles="1" noChangeArrowheads="1" noChangeShapeType="1" noTextEdit="1"/>
              </p:cNvSpPr>
              <p:nvPr/>
            </p:nvSpPr>
            <p:spPr bwMode="auto">
              <a:xfrm>
                <a:off x="4415589" y="2117559"/>
                <a:ext cx="3552994" cy="672104"/>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51" name="Object 3"/>
              <p:cNvSpPr txBox="1"/>
              <p:nvPr/>
            </p:nvSpPr>
            <p:spPr bwMode="auto">
              <a:xfrm>
                <a:off x="3246269" y="3440364"/>
                <a:ext cx="5699459" cy="1020763"/>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arctan</m:t>
                          </m:r>
                        </m:fName>
                        <m:e>
                          <m:r>
                            <a:rPr lang="ja-JP" altLang="en-US" sz="2800" i="1">
                              <a:solidFill>
                                <a:srgbClr val="000000"/>
                              </a:solidFill>
                              <a:latin typeface="Cambria Math" panose="02040503050406030204" pitchFamily="18" charset="0"/>
                            </a:rPr>
                            <m:t>(</m:t>
                          </m:r>
                        </m:e>
                      </m:func>
                      <m:r>
                        <a:rPr lang="ja-JP" altLang="en-US" sz="2800" i="1">
                          <a:solidFill>
                            <a:srgbClr val="000000"/>
                          </a:solidFill>
                          <a:latin typeface="Cambria Math" panose="02040503050406030204" pitchFamily="18" charset="0"/>
                        </a:rPr>
                        <m:t>𝑥</m:t>
                      </m:r>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𝑥</m:t>
                          </m:r>
                        </m:num>
                        <m:den>
                          <m:r>
                            <a:rPr lang="ja-JP" altLang="en-US" sz="2800" i="1">
                              <a:solidFill>
                                <a:srgbClr val="000000"/>
                              </a:solidFill>
                              <a:latin typeface="Cambria Math" panose="02040503050406030204" pitchFamily="18" charset="0"/>
                            </a:rPr>
                            <m:t>1</m:t>
                          </m:r>
                        </m:den>
                      </m:f>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𝑥</m:t>
                              </m:r>
                            </m:e>
                            <m:sup>
                              <m:r>
                                <a:rPr lang="ja-JP" altLang="en-US" sz="2800" i="1">
                                  <a:solidFill>
                                    <a:srgbClr val="000000"/>
                                  </a:solidFill>
                                  <a:latin typeface="Cambria Math" panose="02040503050406030204" pitchFamily="18" charset="0"/>
                                </a:rPr>
                                <m:t>3</m:t>
                              </m:r>
                            </m:sup>
                          </m:sSup>
                        </m:num>
                        <m:den>
                          <m:r>
                            <a:rPr lang="ja-JP" altLang="en-US" sz="2800" i="1">
                              <a:solidFill>
                                <a:srgbClr val="000000"/>
                              </a:solidFill>
                              <a:latin typeface="Cambria Math" panose="02040503050406030204" pitchFamily="18" charset="0"/>
                            </a:rPr>
                            <m:t>3</m:t>
                          </m:r>
                        </m:den>
                      </m:f>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𝑥</m:t>
                              </m:r>
                            </m:e>
                            <m:sup>
                              <m:r>
                                <a:rPr lang="ja-JP" altLang="en-US" sz="2800" i="1">
                                  <a:solidFill>
                                    <a:srgbClr val="000000"/>
                                  </a:solidFill>
                                  <a:latin typeface="Cambria Math" panose="02040503050406030204" pitchFamily="18" charset="0"/>
                                </a:rPr>
                                <m:t>5</m:t>
                              </m:r>
                            </m:sup>
                          </m:sSup>
                        </m:num>
                        <m:den>
                          <m:r>
                            <a:rPr lang="ja-JP" altLang="en-US" sz="2800" i="1">
                              <a:solidFill>
                                <a:srgbClr val="000000"/>
                              </a:solidFill>
                              <a:latin typeface="Cambria Math" panose="02040503050406030204" pitchFamily="18" charset="0"/>
                            </a:rPr>
                            <m:t>5</m:t>
                          </m:r>
                        </m:den>
                      </m:f>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𝑥</m:t>
                              </m:r>
                            </m:e>
                            <m:sup>
                              <m:r>
                                <a:rPr lang="ja-JP" altLang="en-US" sz="2800" i="1">
                                  <a:solidFill>
                                    <a:srgbClr val="000000"/>
                                  </a:solidFill>
                                  <a:latin typeface="Cambria Math" panose="02040503050406030204" pitchFamily="18" charset="0"/>
                                </a:rPr>
                                <m:t>7</m:t>
                              </m:r>
                            </m:sup>
                          </m:sSup>
                        </m:num>
                        <m:den>
                          <m:r>
                            <a:rPr lang="ja-JP" altLang="en-US" sz="2800" i="1">
                              <a:solidFill>
                                <a:srgbClr val="000000"/>
                              </a:solidFill>
                              <a:latin typeface="Cambria Math" panose="02040503050406030204" pitchFamily="18" charset="0"/>
                            </a:rPr>
                            <m:t>7</m:t>
                          </m:r>
                        </m:den>
                      </m:f>
                      <m:r>
                        <a:rPr lang="ja-JP" altLang="en-US" sz="2800" i="1">
                          <a:solidFill>
                            <a:srgbClr val="000000"/>
                          </a:solidFill>
                          <a:latin typeface="Cambria Math" panose="02040503050406030204" pitchFamily="18" charset="0"/>
                        </a:rPr>
                        <m:t>+⋯</m:t>
                      </m:r>
                    </m:oMath>
                  </m:oMathPara>
                </a14:m>
                <a:endParaRPr lang="ja-JP" altLang="en-US" sz="2800" dirty="0"/>
              </a:p>
            </p:txBody>
          </p:sp>
        </mc:Choice>
        <mc:Fallback xmlns="">
          <p:sp>
            <p:nvSpPr>
              <p:cNvPr id="2051" name="Object 3"/>
              <p:cNvSpPr txBox="1">
                <a:spLocks noRot="1" noChangeAspect="1" noMove="1" noResize="1" noEditPoints="1" noAdjustHandles="1" noChangeArrowheads="1" noChangeShapeType="1" noTextEdit="1"/>
              </p:cNvSpPr>
              <p:nvPr/>
            </p:nvSpPr>
            <p:spPr bwMode="auto">
              <a:xfrm>
                <a:off x="3246269" y="3440364"/>
                <a:ext cx="5699459" cy="1020763"/>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052" name="Object 4"/>
              <p:cNvSpPr txBox="1"/>
              <p:nvPr/>
            </p:nvSpPr>
            <p:spPr bwMode="auto">
              <a:xfrm>
                <a:off x="3695698" y="4781915"/>
                <a:ext cx="4800600" cy="1052512"/>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r>
                        <m:rPr>
                          <m:sty m:val="p"/>
                        </m:rPr>
                        <a:rPr lang="ja-JP" altLang="en-US" sz="2800" i="1">
                          <a:solidFill>
                            <a:srgbClr val="000000"/>
                          </a:solidFill>
                          <a:latin typeface="Cambria Math" panose="02040503050406030204" pitchFamily="18" charset="0"/>
                        </a:rPr>
                        <m:t>π</m:t>
                      </m:r>
                      <m:r>
                        <a:rPr lang="ja-JP" altLang="en-US" sz="2800" i="1">
                          <a:solidFill>
                            <a:srgbClr val="000000"/>
                          </a:solidFill>
                          <a:latin typeface="Cambria Math" panose="02040503050406030204" pitchFamily="18" charset="0"/>
                        </a:rPr>
                        <m:t>=4×</m:t>
                      </m:r>
                      <m:d>
                        <m:dPr>
                          <m:ctrlPr>
                            <a:rPr lang="ja-JP" altLang="en-US" sz="2800" i="1">
                              <a:solidFill>
                                <a:srgbClr val="000000"/>
                              </a:solidFill>
                              <a:latin typeface="Cambria Math" panose="02040503050406030204" pitchFamily="18" charset="0"/>
                            </a:rPr>
                          </m:ctrlPr>
                        </m:dPr>
                        <m:e>
                          <m:r>
                            <a:rPr lang="ja-JP" altLang="en-US" sz="2800" i="1">
                              <a:solidFill>
                                <a:srgbClr val="000000"/>
                              </a:solidFill>
                              <a:latin typeface="Cambria Math" panose="02040503050406030204" pitchFamily="18" charset="0"/>
                            </a:rPr>
                            <m:t>1−</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3</m:t>
                              </m:r>
                            </m:den>
                          </m:f>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5</m:t>
                              </m:r>
                            </m:den>
                          </m:f>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7</m:t>
                              </m:r>
                            </m:den>
                          </m:f>
                          <m:r>
                            <a:rPr lang="ja-JP" altLang="en-US" sz="2800" i="1">
                              <a:solidFill>
                                <a:srgbClr val="000000"/>
                              </a:solidFill>
                              <a:latin typeface="Cambria Math" panose="02040503050406030204" pitchFamily="18" charset="0"/>
                            </a:rPr>
                            <m:t>+⋯</m:t>
                          </m:r>
                        </m:e>
                      </m:d>
                    </m:oMath>
                  </m:oMathPara>
                </a14:m>
                <a:endParaRPr lang="ja-JP" altLang="en-US" sz="2800" dirty="0"/>
              </a:p>
            </p:txBody>
          </p:sp>
        </mc:Choice>
        <mc:Fallback xmlns="">
          <p:sp>
            <p:nvSpPr>
              <p:cNvPr id="2052" name="Object 4"/>
              <p:cNvSpPr txBox="1">
                <a:spLocks noRot="1" noChangeAspect="1" noMove="1" noResize="1" noEditPoints="1" noAdjustHandles="1" noChangeArrowheads="1" noChangeShapeType="1" noTextEdit="1"/>
              </p:cNvSpPr>
              <p:nvPr/>
            </p:nvSpPr>
            <p:spPr bwMode="auto">
              <a:xfrm>
                <a:off x="3695698" y="4781915"/>
                <a:ext cx="4800600" cy="1052512"/>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27869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457199" y="1355090"/>
            <a:ext cx="10907151" cy="5016758"/>
          </a:xfrm>
          <a:prstGeom prst="rect">
            <a:avLst/>
          </a:prstGeom>
          <a:noFill/>
        </p:spPr>
        <p:txBody>
          <a:bodyPr wrap="square" rtlCol="0">
            <a:spAutoFit/>
          </a:bodyPr>
          <a:lstStyle/>
          <a:p>
            <a:r>
              <a:rPr kumimoji="1" lang="ja-JP" altLang="en-US" sz="3200" dirty="0">
                <a:latin typeface="AR P丸ゴシック体M" pitchFamily="50" charset="-128"/>
                <a:ea typeface="AR P丸ゴシック体M" pitchFamily="50" charset="-128"/>
              </a:rPr>
              <a:t>　　　　　　　　　</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mn-ea"/>
              </a:rPr>
              <a:t>同じように </a:t>
            </a:r>
            <a:r>
              <a:rPr kumimoji="1" lang="en-US" altLang="ja-JP" sz="3200" dirty="0" err="1">
                <a:latin typeface="Georgia" pitchFamily="18" charset="0"/>
                <a:ea typeface="AR P丸ゴシック体M" pitchFamily="50" charset="-128"/>
              </a:rPr>
              <a:t>arctan</a:t>
            </a:r>
            <a:r>
              <a:rPr kumimoji="1" lang="en-US" altLang="ja-JP" sz="3200" dirty="0">
                <a:latin typeface="Georgia" pitchFamily="18" charset="0"/>
                <a:ea typeface="AR P丸ゴシック体M" pitchFamily="50" charset="-128"/>
              </a:rPr>
              <a:t>(</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mn-ea"/>
              </a:rPr>
              <a:t>の展開式を用いて</a:t>
            </a:r>
            <a:endParaRPr kumimoji="1" lang="en-US" altLang="ja-JP" sz="3200" dirty="0">
              <a:latin typeface="+mn-ea"/>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a:t>
            </a:r>
            <a:r>
              <a:rPr kumimoji="1" lang="ja-JP" altLang="en-US" sz="3200" dirty="0">
                <a:latin typeface="+mn-ea"/>
              </a:rPr>
              <a:t>（オイラーの公式）</a:t>
            </a:r>
          </a:p>
        </p:txBody>
      </p:sp>
      <p:sp>
        <p:nvSpPr>
          <p:cNvPr id="2" name="タイトル 1"/>
          <p:cNvSpPr>
            <a:spLocks noGrp="1"/>
          </p:cNvSpPr>
          <p:nvPr>
            <p:ph type="title"/>
          </p:nvPr>
        </p:nvSpPr>
        <p:spPr>
          <a:xfrm>
            <a:off x="871570" y="350986"/>
            <a:ext cx="10364451" cy="1004221"/>
          </a:xfrm>
        </p:spPr>
        <p:txBody>
          <a:bodyPr>
            <a:normAutofit/>
          </a:bodyPr>
          <a:lstStyle/>
          <a:p>
            <a:r>
              <a:rPr lang="ja-JP" altLang="en-US" sz="4000" b="1" dirty="0">
                <a:latin typeface="+mj-ea"/>
              </a:rPr>
              <a:t>逆三角関数を用いた公式 その２</a:t>
            </a:r>
            <a:endParaRPr lang="en-US" altLang="ja-JP" sz="4000" b="1" dirty="0">
              <a:latin typeface="+mj-ea"/>
            </a:endParaRPr>
          </a:p>
        </p:txBody>
      </p:sp>
      <mc:AlternateContent xmlns:mc="http://schemas.openxmlformats.org/markup-compatibility/2006">
        <mc:Choice xmlns:a14="http://schemas.microsoft.com/office/drawing/2010/main" Requires="a14">
          <p:sp>
            <p:nvSpPr>
              <p:cNvPr id="4" name="オブジェクト 3"/>
              <p:cNvSpPr txBox="1"/>
              <p:nvPr/>
            </p:nvSpPr>
            <p:spPr bwMode="auto">
              <a:xfrm>
                <a:off x="1526090" y="1408232"/>
                <a:ext cx="3876090" cy="919162"/>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func>
                        <m:funcPr>
                          <m:ctrlPr>
                            <a:rPr lang="ja-JP" altLang="en-US" sz="2400" i="1" smtClean="0">
                              <a:solidFill>
                                <a:srgbClr val="000000"/>
                              </a:solidFill>
                              <a:latin typeface="Cambria Math" panose="02040503050406030204" pitchFamily="18" charset="0"/>
                            </a:rPr>
                          </m:ctrlPr>
                        </m:funcPr>
                        <m:fName>
                          <m:r>
                            <m:rPr>
                              <m:sty m:val="p"/>
                            </m:rPr>
                            <a:rPr lang="ja-JP" altLang="en-US" sz="2400" i="0">
                              <a:solidFill>
                                <a:srgbClr val="000000"/>
                              </a:solidFill>
                              <a:latin typeface="Cambria Math" panose="02040503050406030204" pitchFamily="18" charset="0"/>
                            </a:rPr>
                            <m:t>tan</m:t>
                          </m:r>
                        </m:fName>
                        <m:e>
                          <m:r>
                            <a:rPr lang="ja-JP" altLang="en-US" sz="2400" i="1">
                              <a:solidFill>
                                <a:srgbClr val="000000"/>
                              </a:solidFill>
                              <a:latin typeface="Cambria Math" panose="02040503050406030204" pitchFamily="18" charset="0"/>
                            </a:rPr>
                            <m:t>(</m:t>
                          </m:r>
                        </m:e>
                      </m:func>
                      <m:r>
                        <a:rPr lang="ja-JP" altLang="en-US" sz="2400" i="1">
                          <a:solidFill>
                            <a:srgbClr val="000000"/>
                          </a:solidFill>
                          <a:latin typeface="Cambria Math" panose="02040503050406030204" pitchFamily="18" charset="0"/>
                        </a:rPr>
                        <m:t>𝛼</m:t>
                      </m:r>
                      <m:r>
                        <a:rPr lang="ja-JP" altLang="en-US" sz="2400" i="1">
                          <a:solidFill>
                            <a:srgbClr val="000000"/>
                          </a:solidFill>
                          <a:latin typeface="Cambria Math" panose="02040503050406030204" pitchFamily="18" charset="0"/>
                        </a:rPr>
                        <m:t>)=</m:t>
                      </m:r>
                      <m:f>
                        <m:fPr>
                          <m:ctrlPr>
                            <a:rPr lang="ja-JP" altLang="en-US" sz="2400" i="1">
                              <a:solidFill>
                                <a:srgbClr val="000000"/>
                              </a:solidFill>
                              <a:latin typeface="Cambria Math" panose="02040503050406030204" pitchFamily="18" charset="0"/>
                            </a:rPr>
                          </m:ctrlPr>
                        </m:fPr>
                        <m:num>
                          <m:r>
                            <a:rPr lang="ja-JP" altLang="en-US" sz="2400" i="1">
                              <a:solidFill>
                                <a:srgbClr val="000000"/>
                              </a:solidFill>
                              <a:latin typeface="Cambria Math" panose="02040503050406030204" pitchFamily="18" charset="0"/>
                            </a:rPr>
                            <m:t>1</m:t>
                          </m:r>
                        </m:num>
                        <m:den>
                          <m:r>
                            <a:rPr lang="ja-JP" altLang="en-US" sz="2400" i="1">
                              <a:solidFill>
                                <a:srgbClr val="000000"/>
                              </a:solidFill>
                              <a:latin typeface="Cambria Math" panose="02040503050406030204" pitchFamily="18" charset="0"/>
                            </a:rPr>
                            <m:t>2</m:t>
                          </m:r>
                        </m:den>
                      </m:f>
                      <m:r>
                        <a:rPr lang="ja-JP" altLang="en-US" sz="2400" i="1">
                          <a:solidFill>
                            <a:srgbClr val="000000"/>
                          </a:solidFill>
                          <a:latin typeface="Cambria Math" panose="02040503050406030204" pitchFamily="18" charset="0"/>
                        </a:rPr>
                        <m:t>,</m:t>
                      </m:r>
                      <m:r>
                        <a:rPr lang="en-US" altLang="ja-JP" sz="2400" b="0" i="1" smtClean="0">
                          <a:solidFill>
                            <a:srgbClr val="000000"/>
                          </a:solidFill>
                          <a:latin typeface="Cambria Math" panose="02040503050406030204" pitchFamily="18" charset="0"/>
                        </a:rPr>
                        <m:t> </m:t>
                      </m:r>
                      <m:func>
                        <m:funcPr>
                          <m:ctrlPr>
                            <a:rPr lang="ja-JP" altLang="en-US" sz="2400" i="1">
                              <a:solidFill>
                                <a:srgbClr val="000000"/>
                              </a:solidFill>
                              <a:latin typeface="Cambria Math" panose="02040503050406030204" pitchFamily="18" charset="0"/>
                            </a:rPr>
                          </m:ctrlPr>
                        </m:funcPr>
                        <m:fName>
                          <m:r>
                            <a:rPr lang="ja-JP" altLang="en-US" sz="2400" i="1">
                              <a:solidFill>
                                <a:srgbClr val="000000"/>
                              </a:solidFill>
                              <a:latin typeface="Cambria Math" panose="02040503050406030204" pitchFamily="18" charset="0"/>
                            </a:rPr>
                            <m:t>　</m:t>
                          </m:r>
                          <m:r>
                            <m:rPr>
                              <m:sty m:val="p"/>
                            </m:rPr>
                            <a:rPr lang="ja-JP" altLang="en-US" sz="2400" i="0">
                              <a:solidFill>
                                <a:srgbClr val="000000"/>
                              </a:solidFill>
                              <a:latin typeface="Cambria Math" panose="02040503050406030204" pitchFamily="18" charset="0"/>
                            </a:rPr>
                            <m:t>tan</m:t>
                          </m:r>
                        </m:fName>
                        <m:e>
                          <m:r>
                            <a:rPr lang="ja-JP" altLang="en-US" sz="2400" i="1">
                              <a:solidFill>
                                <a:srgbClr val="000000"/>
                              </a:solidFill>
                              <a:latin typeface="Cambria Math" panose="02040503050406030204" pitchFamily="18" charset="0"/>
                            </a:rPr>
                            <m:t>(</m:t>
                          </m:r>
                        </m:e>
                      </m:func>
                      <m:r>
                        <a:rPr lang="ja-JP" altLang="en-US" sz="2400" i="1">
                          <a:solidFill>
                            <a:srgbClr val="000000"/>
                          </a:solidFill>
                          <a:latin typeface="Cambria Math" panose="02040503050406030204" pitchFamily="18" charset="0"/>
                        </a:rPr>
                        <m:t>𝛽</m:t>
                      </m:r>
                      <m:r>
                        <a:rPr lang="ja-JP" altLang="en-US" sz="2400" i="1">
                          <a:solidFill>
                            <a:srgbClr val="000000"/>
                          </a:solidFill>
                          <a:latin typeface="Cambria Math" panose="02040503050406030204" pitchFamily="18" charset="0"/>
                        </a:rPr>
                        <m:t>)=</m:t>
                      </m:r>
                      <m:f>
                        <m:fPr>
                          <m:ctrlPr>
                            <a:rPr lang="ja-JP" altLang="en-US" sz="2400" i="1">
                              <a:solidFill>
                                <a:srgbClr val="000000"/>
                              </a:solidFill>
                              <a:latin typeface="Cambria Math" panose="02040503050406030204" pitchFamily="18" charset="0"/>
                            </a:rPr>
                          </m:ctrlPr>
                        </m:fPr>
                        <m:num>
                          <m:r>
                            <a:rPr lang="ja-JP" altLang="en-US" sz="2400" i="1">
                              <a:solidFill>
                                <a:srgbClr val="000000"/>
                              </a:solidFill>
                              <a:latin typeface="Cambria Math" panose="02040503050406030204" pitchFamily="18" charset="0"/>
                            </a:rPr>
                            <m:t>1</m:t>
                          </m:r>
                        </m:num>
                        <m:den>
                          <m:r>
                            <a:rPr lang="ja-JP" altLang="en-US" sz="2400" i="1">
                              <a:solidFill>
                                <a:srgbClr val="000000"/>
                              </a:solidFill>
                              <a:latin typeface="Cambria Math" panose="02040503050406030204" pitchFamily="18" charset="0"/>
                            </a:rPr>
                            <m:t>3</m:t>
                          </m:r>
                        </m:den>
                      </m:f>
                    </m:oMath>
                  </m:oMathPara>
                </a14:m>
                <a:endParaRPr lang="ja-JP" altLang="en-US" sz="2400" dirty="0"/>
              </a:p>
            </p:txBody>
          </p:sp>
        </mc:Choice>
        <mc:Fallback>
          <p:sp>
            <p:nvSpPr>
              <p:cNvPr id="4" name="オブジェクト 3"/>
              <p:cNvSpPr txBox="1">
                <a:spLocks noRot="1" noChangeAspect="1" noMove="1" noResize="1" noEditPoints="1" noAdjustHandles="1" noChangeArrowheads="1" noChangeShapeType="1" noTextEdit="1"/>
              </p:cNvSpPr>
              <p:nvPr/>
            </p:nvSpPr>
            <p:spPr bwMode="auto">
              <a:xfrm>
                <a:off x="1526090" y="1408232"/>
                <a:ext cx="3876090" cy="91916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0724" name="Object 4"/>
              <p:cNvSpPr txBox="1"/>
              <p:nvPr/>
            </p:nvSpPr>
            <p:spPr bwMode="auto">
              <a:xfrm>
                <a:off x="3140244" y="2150329"/>
                <a:ext cx="5943600" cy="955675"/>
              </a:xfrm>
              <a:prstGeom prst="rect">
                <a:avLst/>
              </a:prstGeom>
              <a:noFill/>
            </p:spPr>
            <p:txBody>
              <a:bodyPr>
                <a:normAutofit fontScale="85000" lnSpcReduction="10000"/>
              </a:bodyPr>
              <a:lstStyle/>
              <a:p>
                <a:pPr/>
                <a14:m>
                  <m:oMathPara xmlns:m="http://schemas.openxmlformats.org/officeDocument/2006/math">
                    <m:oMathParaPr>
                      <m:jc m:val="left"/>
                    </m:oMathParaPr>
                    <m:oMath xmlns:m="http://schemas.openxmlformats.org/officeDocument/2006/math">
                      <m:func>
                        <m:funcPr>
                          <m:ctrlPr>
                            <a:rPr lang="ja-JP" altLang="en-US" sz="2800" i="1" smtClean="0">
                              <a:solidFill>
                                <a:srgbClr val="000000"/>
                              </a:solidFill>
                              <a:latin typeface="Cambria Math" panose="02040503050406030204" pitchFamily="18" charset="0"/>
                            </a:rPr>
                          </m:ctrlPr>
                        </m:funcPr>
                        <m:fName>
                          <m:r>
                            <a:rPr lang="ja-JP" altLang="en-US" sz="2800" i="1">
                              <a:solidFill>
                                <a:srgbClr val="000000"/>
                              </a:solidFill>
                              <a:latin typeface="Cambria Math" panose="02040503050406030204" pitchFamily="18" charset="0"/>
                            </a:rPr>
                            <m:t>⇒</m:t>
                          </m:r>
                          <m:r>
                            <a:rPr lang="ja-JP" altLang="en-US" sz="2800" i="1" smtClean="0">
                              <a:solidFill>
                                <a:srgbClr val="000000"/>
                              </a:solidFill>
                              <a:latin typeface="Cambria Math" panose="02040503050406030204" pitchFamily="18" charset="0"/>
                            </a:rPr>
                            <m:t>　</m:t>
                          </m:r>
                          <m:r>
                            <m:rPr>
                              <m:sty m:val="p"/>
                            </m:rPr>
                            <a:rPr lang="ja-JP" altLang="en-US" sz="2800" i="0">
                              <a:solidFill>
                                <a:srgbClr val="000000"/>
                              </a:solidFill>
                              <a:latin typeface="Cambria Math" panose="02040503050406030204" pitchFamily="18" charset="0"/>
                            </a:rPr>
                            <m:t>tan</m:t>
                          </m:r>
                        </m:fName>
                        <m:e>
                          <m:r>
                            <a:rPr lang="ja-JP" altLang="en-US" sz="2800" i="1">
                              <a:solidFill>
                                <a:srgbClr val="000000"/>
                              </a:solidFill>
                              <a:latin typeface="Cambria Math" panose="02040503050406030204" pitchFamily="18" charset="0"/>
                            </a:rPr>
                            <m:t>(</m:t>
                          </m:r>
                        </m:e>
                      </m:func>
                      <m:r>
                        <a:rPr lang="ja-JP" altLang="en-US" sz="2800" i="1">
                          <a:solidFill>
                            <a:srgbClr val="000000"/>
                          </a:solidFill>
                          <a:latin typeface="Cambria Math" panose="02040503050406030204" pitchFamily="18" charset="0"/>
                        </a:rPr>
                        <m:t>𝛼</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𝛽</m:t>
                      </m:r>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tan</m:t>
                              </m:r>
                            </m:fName>
                            <m:e>
                              <m:r>
                                <a:rPr lang="ja-JP" altLang="en-US" sz="2800" i="1">
                                  <a:solidFill>
                                    <a:srgbClr val="000000"/>
                                  </a:solidFill>
                                  <a:latin typeface="Cambria Math" panose="02040503050406030204" pitchFamily="18" charset="0"/>
                                </a:rPr>
                                <m:t>(</m:t>
                              </m:r>
                            </m:e>
                          </m:func>
                          <m:r>
                            <a:rPr lang="ja-JP" altLang="en-US" sz="2800" i="1">
                              <a:solidFill>
                                <a:srgbClr val="000000"/>
                              </a:solidFill>
                              <a:latin typeface="Cambria Math" panose="02040503050406030204" pitchFamily="18" charset="0"/>
                            </a:rPr>
                            <m:t>𝛼</m:t>
                          </m:r>
                          <m:r>
                            <a:rPr lang="ja-JP" altLang="en-US" sz="2800" i="1">
                              <a:solidFill>
                                <a:srgbClr val="000000"/>
                              </a:solidFill>
                              <a:latin typeface="Cambria Math" panose="02040503050406030204" pitchFamily="18" charset="0"/>
                            </a:rPr>
                            <m:t>)+</m:t>
                          </m:r>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tan</m:t>
                              </m:r>
                            </m:fName>
                            <m:e>
                              <m:r>
                                <a:rPr lang="ja-JP" altLang="en-US" sz="2800" i="1">
                                  <a:solidFill>
                                    <a:srgbClr val="000000"/>
                                  </a:solidFill>
                                  <a:latin typeface="Cambria Math" panose="02040503050406030204" pitchFamily="18" charset="0"/>
                                </a:rPr>
                                <m:t>(</m:t>
                              </m:r>
                            </m:e>
                          </m:func>
                          <m:r>
                            <a:rPr lang="ja-JP" altLang="en-US" sz="2800" i="1">
                              <a:solidFill>
                                <a:srgbClr val="000000"/>
                              </a:solidFill>
                              <a:latin typeface="Cambria Math" panose="02040503050406030204" pitchFamily="18" charset="0"/>
                            </a:rPr>
                            <m:t>𝛽</m:t>
                          </m:r>
                          <m:r>
                            <a:rPr lang="ja-JP" altLang="en-US" sz="2800" i="1">
                              <a:solidFill>
                                <a:srgbClr val="000000"/>
                              </a:solidFill>
                              <a:latin typeface="Cambria Math" panose="02040503050406030204" pitchFamily="18" charset="0"/>
                            </a:rPr>
                            <m:t>)</m:t>
                          </m:r>
                        </m:num>
                        <m:den>
                          <m:r>
                            <a:rPr lang="ja-JP" altLang="en-US" sz="2800" i="1">
                              <a:solidFill>
                                <a:srgbClr val="000000"/>
                              </a:solidFill>
                              <a:latin typeface="Cambria Math" panose="02040503050406030204" pitchFamily="18" charset="0"/>
                            </a:rPr>
                            <m:t>1−</m:t>
                          </m:r>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tan</m:t>
                              </m:r>
                            </m:fName>
                            <m:e>
                              <m:r>
                                <a:rPr lang="ja-JP" altLang="en-US" sz="2800" i="1">
                                  <a:solidFill>
                                    <a:srgbClr val="000000"/>
                                  </a:solidFill>
                                  <a:latin typeface="Cambria Math" panose="02040503050406030204" pitchFamily="18" charset="0"/>
                                </a:rPr>
                                <m:t>(</m:t>
                              </m:r>
                            </m:e>
                          </m:func>
                          <m:r>
                            <a:rPr lang="ja-JP" altLang="en-US" sz="2800" i="1">
                              <a:solidFill>
                                <a:srgbClr val="000000"/>
                              </a:solidFill>
                              <a:latin typeface="Cambria Math" panose="02040503050406030204" pitchFamily="18" charset="0"/>
                            </a:rPr>
                            <m:t>𝛼</m:t>
                          </m:r>
                          <m:r>
                            <a:rPr lang="ja-JP" altLang="en-US" sz="2800" i="1">
                              <a:solidFill>
                                <a:srgbClr val="000000"/>
                              </a:solidFill>
                              <a:latin typeface="Cambria Math" panose="02040503050406030204" pitchFamily="18" charset="0"/>
                            </a:rPr>
                            <m:t>)×</m:t>
                          </m:r>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tan</m:t>
                              </m:r>
                            </m:fName>
                            <m:e>
                              <m:r>
                                <a:rPr lang="ja-JP" altLang="en-US" sz="2800" i="1">
                                  <a:solidFill>
                                    <a:srgbClr val="000000"/>
                                  </a:solidFill>
                                  <a:latin typeface="Cambria Math" panose="02040503050406030204" pitchFamily="18" charset="0"/>
                                </a:rPr>
                                <m:t>(</m:t>
                              </m:r>
                            </m:e>
                          </m:func>
                          <m:r>
                            <a:rPr lang="ja-JP" altLang="en-US" sz="2800" i="1">
                              <a:solidFill>
                                <a:srgbClr val="000000"/>
                              </a:solidFill>
                              <a:latin typeface="Cambria Math" panose="02040503050406030204" pitchFamily="18" charset="0"/>
                            </a:rPr>
                            <m:t>𝛽</m:t>
                          </m:r>
                          <m:r>
                            <a:rPr lang="ja-JP" altLang="en-US" sz="2800" i="1">
                              <a:solidFill>
                                <a:srgbClr val="000000"/>
                              </a:solidFill>
                              <a:latin typeface="Cambria Math" panose="02040503050406030204" pitchFamily="18" charset="0"/>
                            </a:rPr>
                            <m:t>)</m:t>
                          </m:r>
                        </m:den>
                      </m:f>
                      <m:r>
                        <a:rPr lang="ja-JP" altLang="en-US" sz="2800" i="1">
                          <a:solidFill>
                            <a:srgbClr val="000000"/>
                          </a:solidFill>
                          <a:latin typeface="Cambria Math" panose="02040503050406030204" pitchFamily="18" charset="0"/>
                        </a:rPr>
                        <m:t>=1</m:t>
                      </m:r>
                    </m:oMath>
                  </m:oMathPara>
                </a14:m>
                <a:endParaRPr lang="ja-JP" altLang="en-US" sz="2800" dirty="0"/>
              </a:p>
            </p:txBody>
          </p:sp>
        </mc:Choice>
        <mc:Fallback>
          <p:sp>
            <p:nvSpPr>
              <p:cNvPr id="30724" name="Object 4"/>
              <p:cNvSpPr txBox="1">
                <a:spLocks noRot="1" noChangeAspect="1" noMove="1" noResize="1" noEditPoints="1" noAdjustHandles="1" noChangeArrowheads="1" noChangeShapeType="1" noTextEdit="1"/>
              </p:cNvSpPr>
              <p:nvPr/>
            </p:nvSpPr>
            <p:spPr bwMode="auto">
              <a:xfrm>
                <a:off x="3140244" y="2150329"/>
                <a:ext cx="5943600" cy="955675"/>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0725" name="Object 5"/>
              <p:cNvSpPr txBox="1"/>
              <p:nvPr/>
            </p:nvSpPr>
            <p:spPr bwMode="auto">
              <a:xfrm>
                <a:off x="3140244" y="3062288"/>
                <a:ext cx="5723686" cy="950913"/>
              </a:xfrm>
              <a:prstGeom prst="rect">
                <a:avLst/>
              </a:prstGeom>
              <a:noFill/>
            </p:spPr>
            <p:txBody>
              <a:bodyPr>
                <a:normAutofit fontScale="85000" lnSpcReduction="10000"/>
              </a:bodyPr>
              <a:lstStyle/>
              <a:p>
                <a:pPr/>
                <a14:m>
                  <m:oMathPara xmlns:m="http://schemas.openxmlformats.org/officeDocument/2006/math">
                    <m:oMathParaPr>
                      <m:jc m:val="left"/>
                    </m:oMathParaPr>
                    <m:oMath xmlns:m="http://schemas.openxmlformats.org/officeDocument/2006/math">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　</m:t>
                      </m:r>
                      <m:r>
                        <m:rPr>
                          <m:sty m:val="p"/>
                        </m:rPr>
                        <a:rPr lang="ja-JP" altLang="en-US" sz="2800" i="1">
                          <a:solidFill>
                            <a:srgbClr val="000000"/>
                          </a:solidFill>
                          <a:latin typeface="Cambria Math" panose="02040503050406030204" pitchFamily="18" charset="0"/>
                        </a:rPr>
                        <m:t>π</m:t>
                      </m:r>
                      <m:r>
                        <a:rPr lang="ja-JP" altLang="en-US" sz="2800" i="1">
                          <a:solidFill>
                            <a:srgbClr val="000000"/>
                          </a:solidFill>
                          <a:latin typeface="Cambria Math" panose="02040503050406030204" pitchFamily="18" charset="0"/>
                        </a:rPr>
                        <m:t>=4×</m:t>
                      </m:r>
                      <m:d>
                        <m:dPr>
                          <m:ctrlPr>
                            <a:rPr lang="ja-JP" altLang="en-US" sz="2800" i="1">
                              <a:solidFill>
                                <a:srgbClr val="000000"/>
                              </a:solidFill>
                              <a:latin typeface="Cambria Math" panose="02040503050406030204" pitchFamily="18" charset="0"/>
                            </a:rPr>
                          </m:ctrlPr>
                        </m:dPr>
                        <m:e>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arctan</m:t>
                              </m:r>
                            </m:fName>
                            <m:e>
                              <m:d>
                                <m:dPr>
                                  <m:ctrlPr>
                                    <a:rPr lang="ja-JP" altLang="en-US" sz="2800" i="1">
                                      <a:solidFill>
                                        <a:srgbClr val="000000"/>
                                      </a:solidFill>
                                      <a:latin typeface="Cambria Math" panose="02040503050406030204" pitchFamily="18" charset="0"/>
                                    </a:rPr>
                                  </m:ctrlPr>
                                </m:dPr>
                                <m:e>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2</m:t>
                                      </m:r>
                                    </m:den>
                                  </m:f>
                                </m:e>
                              </m:d>
                            </m:e>
                          </m:func>
                          <m:r>
                            <a:rPr lang="ja-JP" altLang="en-US" sz="2800" i="1">
                              <a:solidFill>
                                <a:srgbClr val="000000"/>
                              </a:solidFill>
                              <a:latin typeface="Cambria Math" panose="02040503050406030204" pitchFamily="18" charset="0"/>
                            </a:rPr>
                            <m:t>+</m:t>
                          </m:r>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arctan</m:t>
                              </m:r>
                            </m:fName>
                            <m:e>
                              <m:d>
                                <m:dPr>
                                  <m:ctrlPr>
                                    <a:rPr lang="ja-JP" altLang="en-US" sz="2800" i="1">
                                      <a:solidFill>
                                        <a:srgbClr val="000000"/>
                                      </a:solidFill>
                                      <a:latin typeface="Cambria Math" panose="02040503050406030204" pitchFamily="18" charset="0"/>
                                    </a:rPr>
                                  </m:ctrlPr>
                                </m:dPr>
                                <m:e>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3</m:t>
                                      </m:r>
                                    </m:den>
                                  </m:f>
                                </m:e>
                              </m:d>
                            </m:e>
                          </m:func>
                        </m:e>
                      </m:d>
                    </m:oMath>
                  </m:oMathPara>
                </a14:m>
                <a:endParaRPr lang="ja-JP" altLang="en-US" sz="2800" dirty="0"/>
              </a:p>
            </p:txBody>
          </p:sp>
        </mc:Choice>
        <mc:Fallback>
          <p:sp>
            <p:nvSpPr>
              <p:cNvPr id="30725" name="Object 5"/>
              <p:cNvSpPr txBox="1">
                <a:spLocks noRot="1" noChangeAspect="1" noMove="1" noResize="1" noEditPoints="1" noAdjustHandles="1" noChangeArrowheads="1" noChangeShapeType="1" noTextEdit="1"/>
              </p:cNvSpPr>
              <p:nvPr/>
            </p:nvSpPr>
            <p:spPr bwMode="auto">
              <a:xfrm>
                <a:off x="3140244" y="3062288"/>
                <a:ext cx="5723686" cy="950913"/>
              </a:xfrm>
              <a:prstGeom prst="rect">
                <a:avLst/>
              </a:prstGeom>
              <a:blipFill>
                <a:blip r:embed="rId5"/>
                <a:stretch>
                  <a:fillRect/>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30726" name="Object 6"/>
              <p:cNvSpPr txBox="1"/>
              <p:nvPr/>
            </p:nvSpPr>
            <p:spPr bwMode="auto">
              <a:xfrm>
                <a:off x="457199" y="4840289"/>
                <a:ext cx="11393905" cy="1165186"/>
              </a:xfrm>
              <a:prstGeom prst="rect">
                <a:avLst/>
              </a:prstGeom>
              <a:noFill/>
            </p:spPr>
            <p:txBody>
              <a:bodyPr>
                <a:noAutofit/>
              </a:bodyPr>
              <a:lstStyle/>
              <a:p>
                <a:pPr/>
                <a14:m>
                  <m:oMathPara xmlns:m="http://schemas.openxmlformats.org/officeDocument/2006/math">
                    <m:oMathParaPr>
                      <m:jc m:val="left"/>
                    </m:oMathParaPr>
                    <m:oMath xmlns:m="http://schemas.openxmlformats.org/officeDocument/2006/math">
                      <m:r>
                        <m:rPr>
                          <m:sty m:val="p"/>
                        </m:rPr>
                        <a:rPr lang="ja-JP" altLang="en-US" sz="2300" i="1">
                          <a:solidFill>
                            <a:srgbClr val="000000"/>
                          </a:solidFill>
                          <a:latin typeface="Cambria Math" panose="02040503050406030204" pitchFamily="18" charset="0"/>
                        </a:rPr>
                        <m:t>π</m:t>
                      </m:r>
                      <m:r>
                        <a:rPr lang="ja-JP" altLang="en-US" sz="2300" i="1">
                          <a:solidFill>
                            <a:srgbClr val="000000"/>
                          </a:solidFill>
                          <a:latin typeface="Cambria Math" panose="02040503050406030204" pitchFamily="18" charset="0"/>
                        </a:rPr>
                        <m:t>=4×</m:t>
                      </m:r>
                      <m:d>
                        <m:dPr>
                          <m:begChr m:val="{"/>
                          <m:endChr m:val=""/>
                          <m:ctrlPr>
                            <a:rPr lang="ja-JP" altLang="en-US" sz="2300" i="1">
                              <a:solidFill>
                                <a:srgbClr val="000000"/>
                              </a:solidFill>
                              <a:latin typeface="Cambria Math" panose="02040503050406030204" pitchFamily="18" charset="0"/>
                            </a:rPr>
                          </m:ctrlPr>
                        </m:dPr>
                        <m:e>
                          <m:d>
                            <m:dPr>
                              <m:ctrlPr>
                                <a:rPr lang="ja-JP" altLang="en-US" sz="2300" i="1">
                                  <a:solidFill>
                                    <a:srgbClr val="000000"/>
                                  </a:solidFill>
                                  <a:latin typeface="Cambria Math" panose="02040503050406030204" pitchFamily="18" charset="0"/>
                                </a:rPr>
                              </m:ctrlPr>
                            </m:dPr>
                            <m:e>
                              <m:f>
                                <m:fPr>
                                  <m:ctrlPr>
                                    <a:rPr lang="ja-JP" altLang="en-US" sz="2300" i="1">
                                      <a:solidFill>
                                        <a:srgbClr val="000000"/>
                                      </a:solidFill>
                                      <a:latin typeface="Cambria Math" panose="02040503050406030204" pitchFamily="18" charset="0"/>
                                    </a:rPr>
                                  </m:ctrlPr>
                                </m:fPr>
                                <m:num>
                                  <m:r>
                                    <a:rPr lang="ja-JP" altLang="en-US" sz="2300" i="1">
                                      <a:solidFill>
                                        <a:srgbClr val="000000"/>
                                      </a:solidFill>
                                      <a:latin typeface="Cambria Math" panose="02040503050406030204" pitchFamily="18" charset="0"/>
                                    </a:rPr>
                                    <m:t>1</m:t>
                                  </m:r>
                                </m:num>
                                <m:den>
                                  <m:r>
                                    <a:rPr lang="ja-JP" altLang="en-US" sz="2300" i="1">
                                      <a:solidFill>
                                        <a:srgbClr val="000000"/>
                                      </a:solidFill>
                                      <a:latin typeface="Cambria Math" panose="02040503050406030204" pitchFamily="18" charset="0"/>
                                    </a:rPr>
                                    <m:t>2</m:t>
                                  </m:r>
                                </m:den>
                              </m:f>
                              <m:r>
                                <a:rPr lang="ja-JP" altLang="en-US" sz="2300" i="1">
                                  <a:solidFill>
                                    <a:srgbClr val="000000"/>
                                  </a:solidFill>
                                  <a:latin typeface="Cambria Math" panose="02040503050406030204" pitchFamily="18" charset="0"/>
                                </a:rPr>
                                <m:t>−</m:t>
                              </m:r>
                              <m:f>
                                <m:fPr>
                                  <m:ctrlPr>
                                    <a:rPr lang="ja-JP" altLang="en-US" sz="2300" i="1">
                                      <a:solidFill>
                                        <a:srgbClr val="000000"/>
                                      </a:solidFill>
                                      <a:latin typeface="Cambria Math" panose="02040503050406030204" pitchFamily="18" charset="0"/>
                                    </a:rPr>
                                  </m:ctrlPr>
                                </m:fPr>
                                <m:num>
                                  <m:r>
                                    <a:rPr lang="ja-JP" altLang="en-US" sz="2300" i="1">
                                      <a:solidFill>
                                        <a:srgbClr val="000000"/>
                                      </a:solidFill>
                                      <a:latin typeface="Cambria Math" panose="02040503050406030204" pitchFamily="18" charset="0"/>
                                    </a:rPr>
                                    <m:t>1</m:t>
                                  </m:r>
                                </m:num>
                                <m:den>
                                  <m:r>
                                    <a:rPr lang="ja-JP" altLang="en-US" sz="2300" i="1">
                                      <a:solidFill>
                                        <a:srgbClr val="000000"/>
                                      </a:solidFill>
                                      <a:latin typeface="Cambria Math" panose="02040503050406030204" pitchFamily="18" charset="0"/>
                                    </a:rPr>
                                    <m:t>3×</m:t>
                                  </m:r>
                                  <m:sSup>
                                    <m:sSupPr>
                                      <m:ctrlPr>
                                        <a:rPr lang="ja-JP" altLang="en-US" sz="2300" i="1">
                                          <a:solidFill>
                                            <a:srgbClr val="000000"/>
                                          </a:solidFill>
                                          <a:latin typeface="Cambria Math" panose="02040503050406030204" pitchFamily="18" charset="0"/>
                                        </a:rPr>
                                      </m:ctrlPr>
                                    </m:sSupPr>
                                    <m:e>
                                      <m:r>
                                        <a:rPr lang="ja-JP" altLang="en-US" sz="2300" i="1">
                                          <a:solidFill>
                                            <a:srgbClr val="000000"/>
                                          </a:solidFill>
                                          <a:latin typeface="Cambria Math" panose="02040503050406030204" pitchFamily="18" charset="0"/>
                                        </a:rPr>
                                        <m:t>2</m:t>
                                      </m:r>
                                    </m:e>
                                    <m:sup>
                                      <m:r>
                                        <a:rPr lang="ja-JP" altLang="en-US" sz="2300" i="1">
                                          <a:solidFill>
                                            <a:srgbClr val="000000"/>
                                          </a:solidFill>
                                          <a:latin typeface="Cambria Math" panose="02040503050406030204" pitchFamily="18" charset="0"/>
                                        </a:rPr>
                                        <m:t>3</m:t>
                                      </m:r>
                                    </m:sup>
                                  </m:sSup>
                                </m:den>
                              </m:f>
                              <m:r>
                                <a:rPr lang="ja-JP" altLang="en-US" sz="2300" i="1">
                                  <a:solidFill>
                                    <a:srgbClr val="000000"/>
                                  </a:solidFill>
                                  <a:latin typeface="Cambria Math" panose="02040503050406030204" pitchFamily="18" charset="0"/>
                                </a:rPr>
                                <m:t>+</m:t>
                              </m:r>
                              <m:f>
                                <m:fPr>
                                  <m:ctrlPr>
                                    <a:rPr lang="ja-JP" altLang="en-US" sz="2300" i="1">
                                      <a:solidFill>
                                        <a:srgbClr val="000000"/>
                                      </a:solidFill>
                                      <a:latin typeface="Cambria Math" panose="02040503050406030204" pitchFamily="18" charset="0"/>
                                    </a:rPr>
                                  </m:ctrlPr>
                                </m:fPr>
                                <m:num>
                                  <m:r>
                                    <a:rPr lang="ja-JP" altLang="en-US" sz="2300" i="1">
                                      <a:solidFill>
                                        <a:srgbClr val="000000"/>
                                      </a:solidFill>
                                      <a:latin typeface="Cambria Math" panose="02040503050406030204" pitchFamily="18" charset="0"/>
                                    </a:rPr>
                                    <m:t>1</m:t>
                                  </m:r>
                                </m:num>
                                <m:den>
                                  <m:r>
                                    <a:rPr lang="ja-JP" altLang="en-US" sz="2300" i="1">
                                      <a:solidFill>
                                        <a:srgbClr val="000000"/>
                                      </a:solidFill>
                                      <a:latin typeface="Cambria Math" panose="02040503050406030204" pitchFamily="18" charset="0"/>
                                    </a:rPr>
                                    <m:t>5×</m:t>
                                  </m:r>
                                  <m:sSup>
                                    <m:sSupPr>
                                      <m:ctrlPr>
                                        <a:rPr lang="ja-JP" altLang="en-US" sz="2300" i="1">
                                          <a:solidFill>
                                            <a:srgbClr val="000000"/>
                                          </a:solidFill>
                                          <a:latin typeface="Cambria Math" panose="02040503050406030204" pitchFamily="18" charset="0"/>
                                        </a:rPr>
                                      </m:ctrlPr>
                                    </m:sSupPr>
                                    <m:e>
                                      <m:r>
                                        <a:rPr lang="ja-JP" altLang="en-US" sz="2300" i="1">
                                          <a:solidFill>
                                            <a:srgbClr val="000000"/>
                                          </a:solidFill>
                                          <a:latin typeface="Cambria Math" panose="02040503050406030204" pitchFamily="18" charset="0"/>
                                        </a:rPr>
                                        <m:t>2</m:t>
                                      </m:r>
                                    </m:e>
                                    <m:sup>
                                      <m:r>
                                        <a:rPr lang="ja-JP" altLang="en-US" sz="2300" i="1">
                                          <a:solidFill>
                                            <a:srgbClr val="000000"/>
                                          </a:solidFill>
                                          <a:latin typeface="Cambria Math" panose="02040503050406030204" pitchFamily="18" charset="0"/>
                                        </a:rPr>
                                        <m:t>5</m:t>
                                      </m:r>
                                    </m:sup>
                                  </m:sSup>
                                </m:den>
                              </m:f>
                              <m:r>
                                <a:rPr lang="ja-JP" altLang="en-US" sz="2300" i="1">
                                  <a:solidFill>
                                    <a:srgbClr val="000000"/>
                                  </a:solidFill>
                                  <a:latin typeface="Cambria Math" panose="02040503050406030204" pitchFamily="18" charset="0"/>
                                </a:rPr>
                                <m:t>−</m:t>
                              </m:r>
                              <m:f>
                                <m:fPr>
                                  <m:ctrlPr>
                                    <a:rPr lang="ja-JP" altLang="en-US" sz="2300" i="1">
                                      <a:solidFill>
                                        <a:srgbClr val="000000"/>
                                      </a:solidFill>
                                      <a:latin typeface="Cambria Math" panose="02040503050406030204" pitchFamily="18" charset="0"/>
                                    </a:rPr>
                                  </m:ctrlPr>
                                </m:fPr>
                                <m:num>
                                  <m:r>
                                    <a:rPr lang="ja-JP" altLang="en-US" sz="2300" i="1">
                                      <a:solidFill>
                                        <a:srgbClr val="000000"/>
                                      </a:solidFill>
                                      <a:latin typeface="Cambria Math" panose="02040503050406030204" pitchFamily="18" charset="0"/>
                                    </a:rPr>
                                    <m:t>1</m:t>
                                  </m:r>
                                </m:num>
                                <m:den>
                                  <m:r>
                                    <a:rPr lang="ja-JP" altLang="en-US" sz="2300" i="1">
                                      <a:solidFill>
                                        <a:srgbClr val="000000"/>
                                      </a:solidFill>
                                      <a:latin typeface="Cambria Math" panose="02040503050406030204" pitchFamily="18" charset="0"/>
                                    </a:rPr>
                                    <m:t>7×</m:t>
                                  </m:r>
                                  <m:sSup>
                                    <m:sSupPr>
                                      <m:ctrlPr>
                                        <a:rPr lang="ja-JP" altLang="en-US" sz="2300" i="1">
                                          <a:solidFill>
                                            <a:srgbClr val="000000"/>
                                          </a:solidFill>
                                          <a:latin typeface="Cambria Math" panose="02040503050406030204" pitchFamily="18" charset="0"/>
                                        </a:rPr>
                                      </m:ctrlPr>
                                    </m:sSupPr>
                                    <m:e>
                                      <m:r>
                                        <a:rPr lang="ja-JP" altLang="en-US" sz="2300" i="1">
                                          <a:solidFill>
                                            <a:srgbClr val="000000"/>
                                          </a:solidFill>
                                          <a:latin typeface="Cambria Math" panose="02040503050406030204" pitchFamily="18" charset="0"/>
                                        </a:rPr>
                                        <m:t>2</m:t>
                                      </m:r>
                                    </m:e>
                                    <m:sup>
                                      <m:r>
                                        <a:rPr lang="ja-JP" altLang="en-US" sz="2300" i="1">
                                          <a:solidFill>
                                            <a:srgbClr val="000000"/>
                                          </a:solidFill>
                                          <a:latin typeface="Cambria Math" panose="02040503050406030204" pitchFamily="18" charset="0"/>
                                        </a:rPr>
                                        <m:t>7</m:t>
                                      </m:r>
                                    </m:sup>
                                  </m:sSup>
                                </m:den>
                              </m:f>
                              <m:r>
                                <a:rPr lang="ja-JP" altLang="en-US" sz="2300" i="1">
                                  <a:solidFill>
                                    <a:srgbClr val="000000"/>
                                  </a:solidFill>
                                  <a:latin typeface="Cambria Math" panose="02040503050406030204" pitchFamily="18" charset="0"/>
                                </a:rPr>
                                <m:t>+⋯</m:t>
                              </m:r>
                            </m:e>
                          </m:d>
                        </m:e>
                      </m:d>
                      <m:r>
                        <a:rPr lang="ja-JP" altLang="en-US" sz="2300" i="1">
                          <a:solidFill>
                            <a:srgbClr val="000000"/>
                          </a:solidFill>
                          <a:latin typeface="Cambria Math" panose="02040503050406030204" pitchFamily="18" charset="0"/>
                        </a:rPr>
                        <m:t>+</m:t>
                      </m:r>
                      <m:d>
                        <m:dPr>
                          <m:begChr m:val=""/>
                          <m:endChr m:val="}"/>
                          <m:ctrlPr>
                            <a:rPr lang="ja-JP" altLang="en-US" sz="2300" i="1">
                              <a:solidFill>
                                <a:srgbClr val="000000"/>
                              </a:solidFill>
                              <a:latin typeface="Cambria Math" panose="02040503050406030204" pitchFamily="18" charset="0"/>
                            </a:rPr>
                          </m:ctrlPr>
                        </m:dPr>
                        <m:e>
                          <m:d>
                            <m:dPr>
                              <m:ctrlPr>
                                <a:rPr lang="ja-JP" altLang="en-US" sz="2300" i="1">
                                  <a:solidFill>
                                    <a:srgbClr val="000000"/>
                                  </a:solidFill>
                                  <a:latin typeface="Cambria Math" panose="02040503050406030204" pitchFamily="18" charset="0"/>
                                </a:rPr>
                              </m:ctrlPr>
                            </m:dPr>
                            <m:e>
                              <m:f>
                                <m:fPr>
                                  <m:ctrlPr>
                                    <a:rPr lang="ja-JP" altLang="en-US" sz="2300" i="1">
                                      <a:solidFill>
                                        <a:srgbClr val="000000"/>
                                      </a:solidFill>
                                      <a:latin typeface="Cambria Math" panose="02040503050406030204" pitchFamily="18" charset="0"/>
                                    </a:rPr>
                                  </m:ctrlPr>
                                </m:fPr>
                                <m:num>
                                  <m:r>
                                    <a:rPr lang="ja-JP" altLang="en-US" sz="2300" i="1">
                                      <a:solidFill>
                                        <a:srgbClr val="000000"/>
                                      </a:solidFill>
                                      <a:latin typeface="Cambria Math" panose="02040503050406030204" pitchFamily="18" charset="0"/>
                                    </a:rPr>
                                    <m:t>1</m:t>
                                  </m:r>
                                </m:num>
                                <m:den>
                                  <m:r>
                                    <a:rPr lang="ja-JP" altLang="en-US" sz="2300" i="1">
                                      <a:solidFill>
                                        <a:srgbClr val="000000"/>
                                      </a:solidFill>
                                      <a:latin typeface="Cambria Math" panose="02040503050406030204" pitchFamily="18" charset="0"/>
                                    </a:rPr>
                                    <m:t>3</m:t>
                                  </m:r>
                                </m:den>
                              </m:f>
                              <m:r>
                                <a:rPr lang="ja-JP" altLang="en-US" sz="2300" i="1">
                                  <a:solidFill>
                                    <a:srgbClr val="000000"/>
                                  </a:solidFill>
                                  <a:latin typeface="Cambria Math" panose="02040503050406030204" pitchFamily="18" charset="0"/>
                                </a:rPr>
                                <m:t>−</m:t>
                              </m:r>
                              <m:f>
                                <m:fPr>
                                  <m:ctrlPr>
                                    <a:rPr lang="ja-JP" altLang="en-US" sz="2300" i="1">
                                      <a:solidFill>
                                        <a:srgbClr val="000000"/>
                                      </a:solidFill>
                                      <a:latin typeface="Cambria Math" panose="02040503050406030204" pitchFamily="18" charset="0"/>
                                    </a:rPr>
                                  </m:ctrlPr>
                                </m:fPr>
                                <m:num>
                                  <m:r>
                                    <a:rPr lang="ja-JP" altLang="en-US" sz="2300" i="1">
                                      <a:solidFill>
                                        <a:srgbClr val="000000"/>
                                      </a:solidFill>
                                      <a:latin typeface="Cambria Math" panose="02040503050406030204" pitchFamily="18" charset="0"/>
                                    </a:rPr>
                                    <m:t>1</m:t>
                                  </m:r>
                                </m:num>
                                <m:den>
                                  <m:r>
                                    <a:rPr lang="ja-JP" altLang="en-US" sz="2300" i="1">
                                      <a:solidFill>
                                        <a:srgbClr val="000000"/>
                                      </a:solidFill>
                                      <a:latin typeface="Cambria Math" panose="02040503050406030204" pitchFamily="18" charset="0"/>
                                    </a:rPr>
                                    <m:t>3×</m:t>
                                  </m:r>
                                  <m:sSup>
                                    <m:sSupPr>
                                      <m:ctrlPr>
                                        <a:rPr lang="ja-JP" altLang="en-US" sz="2300" i="1">
                                          <a:solidFill>
                                            <a:srgbClr val="000000"/>
                                          </a:solidFill>
                                          <a:latin typeface="Cambria Math" panose="02040503050406030204" pitchFamily="18" charset="0"/>
                                        </a:rPr>
                                      </m:ctrlPr>
                                    </m:sSupPr>
                                    <m:e>
                                      <m:r>
                                        <a:rPr lang="ja-JP" altLang="en-US" sz="2300" i="1">
                                          <a:solidFill>
                                            <a:srgbClr val="000000"/>
                                          </a:solidFill>
                                          <a:latin typeface="Cambria Math" panose="02040503050406030204" pitchFamily="18" charset="0"/>
                                        </a:rPr>
                                        <m:t>3</m:t>
                                      </m:r>
                                    </m:e>
                                    <m:sup>
                                      <m:r>
                                        <a:rPr lang="ja-JP" altLang="en-US" sz="2300" i="1">
                                          <a:solidFill>
                                            <a:srgbClr val="000000"/>
                                          </a:solidFill>
                                          <a:latin typeface="Cambria Math" panose="02040503050406030204" pitchFamily="18" charset="0"/>
                                        </a:rPr>
                                        <m:t>3</m:t>
                                      </m:r>
                                    </m:sup>
                                  </m:sSup>
                                </m:den>
                              </m:f>
                              <m:r>
                                <a:rPr lang="ja-JP" altLang="en-US" sz="2300" i="1">
                                  <a:solidFill>
                                    <a:srgbClr val="000000"/>
                                  </a:solidFill>
                                  <a:latin typeface="Cambria Math" panose="02040503050406030204" pitchFamily="18" charset="0"/>
                                </a:rPr>
                                <m:t>+</m:t>
                              </m:r>
                              <m:f>
                                <m:fPr>
                                  <m:ctrlPr>
                                    <a:rPr lang="ja-JP" altLang="en-US" sz="2300" i="1">
                                      <a:solidFill>
                                        <a:srgbClr val="000000"/>
                                      </a:solidFill>
                                      <a:latin typeface="Cambria Math" panose="02040503050406030204" pitchFamily="18" charset="0"/>
                                    </a:rPr>
                                  </m:ctrlPr>
                                </m:fPr>
                                <m:num>
                                  <m:r>
                                    <a:rPr lang="ja-JP" altLang="en-US" sz="2300" i="1">
                                      <a:solidFill>
                                        <a:srgbClr val="000000"/>
                                      </a:solidFill>
                                      <a:latin typeface="Cambria Math" panose="02040503050406030204" pitchFamily="18" charset="0"/>
                                    </a:rPr>
                                    <m:t>1</m:t>
                                  </m:r>
                                </m:num>
                                <m:den>
                                  <m:r>
                                    <a:rPr lang="ja-JP" altLang="en-US" sz="2300" i="1">
                                      <a:solidFill>
                                        <a:srgbClr val="000000"/>
                                      </a:solidFill>
                                      <a:latin typeface="Cambria Math" panose="02040503050406030204" pitchFamily="18" charset="0"/>
                                    </a:rPr>
                                    <m:t>5×</m:t>
                                  </m:r>
                                  <m:sSup>
                                    <m:sSupPr>
                                      <m:ctrlPr>
                                        <a:rPr lang="ja-JP" altLang="en-US" sz="2300" i="1">
                                          <a:solidFill>
                                            <a:srgbClr val="000000"/>
                                          </a:solidFill>
                                          <a:latin typeface="Cambria Math" panose="02040503050406030204" pitchFamily="18" charset="0"/>
                                        </a:rPr>
                                      </m:ctrlPr>
                                    </m:sSupPr>
                                    <m:e>
                                      <m:r>
                                        <a:rPr lang="ja-JP" altLang="en-US" sz="2300" i="1">
                                          <a:solidFill>
                                            <a:srgbClr val="000000"/>
                                          </a:solidFill>
                                          <a:latin typeface="Cambria Math" panose="02040503050406030204" pitchFamily="18" charset="0"/>
                                        </a:rPr>
                                        <m:t>3</m:t>
                                      </m:r>
                                    </m:e>
                                    <m:sup>
                                      <m:r>
                                        <a:rPr lang="ja-JP" altLang="en-US" sz="2300" i="1">
                                          <a:solidFill>
                                            <a:srgbClr val="000000"/>
                                          </a:solidFill>
                                          <a:latin typeface="Cambria Math" panose="02040503050406030204" pitchFamily="18" charset="0"/>
                                        </a:rPr>
                                        <m:t>5</m:t>
                                      </m:r>
                                    </m:sup>
                                  </m:sSup>
                                </m:den>
                              </m:f>
                              <m:r>
                                <a:rPr lang="ja-JP" altLang="en-US" sz="2300" i="1">
                                  <a:solidFill>
                                    <a:srgbClr val="000000"/>
                                  </a:solidFill>
                                  <a:latin typeface="Cambria Math" panose="02040503050406030204" pitchFamily="18" charset="0"/>
                                </a:rPr>
                                <m:t>−</m:t>
                              </m:r>
                              <m:f>
                                <m:fPr>
                                  <m:ctrlPr>
                                    <a:rPr lang="ja-JP" altLang="en-US" sz="2300" i="1">
                                      <a:solidFill>
                                        <a:srgbClr val="000000"/>
                                      </a:solidFill>
                                      <a:latin typeface="Cambria Math" panose="02040503050406030204" pitchFamily="18" charset="0"/>
                                    </a:rPr>
                                  </m:ctrlPr>
                                </m:fPr>
                                <m:num>
                                  <m:r>
                                    <a:rPr lang="ja-JP" altLang="en-US" sz="2300" i="1">
                                      <a:solidFill>
                                        <a:srgbClr val="000000"/>
                                      </a:solidFill>
                                      <a:latin typeface="Cambria Math" panose="02040503050406030204" pitchFamily="18" charset="0"/>
                                    </a:rPr>
                                    <m:t>1</m:t>
                                  </m:r>
                                </m:num>
                                <m:den>
                                  <m:r>
                                    <a:rPr lang="ja-JP" altLang="en-US" sz="2300" i="1">
                                      <a:solidFill>
                                        <a:srgbClr val="000000"/>
                                      </a:solidFill>
                                      <a:latin typeface="Cambria Math" panose="02040503050406030204" pitchFamily="18" charset="0"/>
                                    </a:rPr>
                                    <m:t>7×</m:t>
                                  </m:r>
                                  <m:sSup>
                                    <m:sSupPr>
                                      <m:ctrlPr>
                                        <a:rPr lang="ja-JP" altLang="en-US" sz="2300" i="1">
                                          <a:solidFill>
                                            <a:srgbClr val="000000"/>
                                          </a:solidFill>
                                          <a:latin typeface="Cambria Math" panose="02040503050406030204" pitchFamily="18" charset="0"/>
                                        </a:rPr>
                                      </m:ctrlPr>
                                    </m:sSupPr>
                                    <m:e>
                                      <m:r>
                                        <a:rPr lang="ja-JP" altLang="en-US" sz="2300" i="1">
                                          <a:solidFill>
                                            <a:srgbClr val="000000"/>
                                          </a:solidFill>
                                          <a:latin typeface="Cambria Math" panose="02040503050406030204" pitchFamily="18" charset="0"/>
                                        </a:rPr>
                                        <m:t>3</m:t>
                                      </m:r>
                                    </m:e>
                                    <m:sup>
                                      <m:r>
                                        <a:rPr lang="ja-JP" altLang="en-US" sz="2300" i="1">
                                          <a:solidFill>
                                            <a:srgbClr val="000000"/>
                                          </a:solidFill>
                                          <a:latin typeface="Cambria Math" panose="02040503050406030204" pitchFamily="18" charset="0"/>
                                        </a:rPr>
                                        <m:t>7</m:t>
                                      </m:r>
                                    </m:sup>
                                  </m:sSup>
                                </m:den>
                              </m:f>
                              <m:r>
                                <a:rPr lang="ja-JP" altLang="en-US" sz="2300" i="1">
                                  <a:solidFill>
                                    <a:srgbClr val="000000"/>
                                  </a:solidFill>
                                  <a:latin typeface="Cambria Math" panose="02040503050406030204" pitchFamily="18" charset="0"/>
                                </a:rPr>
                                <m:t>+⋯</m:t>
                              </m:r>
                            </m:e>
                          </m:d>
                        </m:e>
                      </m:d>
                    </m:oMath>
                  </m:oMathPara>
                </a14:m>
                <a:endParaRPr lang="ja-JP" altLang="en-US" sz="2300" dirty="0"/>
              </a:p>
            </p:txBody>
          </p:sp>
        </mc:Choice>
        <mc:Fallback>
          <p:sp>
            <p:nvSpPr>
              <p:cNvPr id="30726" name="Object 6"/>
              <p:cNvSpPr txBox="1">
                <a:spLocks noRot="1" noChangeAspect="1" noMove="1" noResize="1" noEditPoints="1" noAdjustHandles="1" noChangeArrowheads="1" noChangeShapeType="1" noTextEdit="1"/>
              </p:cNvSpPr>
              <p:nvPr/>
            </p:nvSpPr>
            <p:spPr bwMode="auto">
              <a:xfrm>
                <a:off x="457199" y="4840289"/>
                <a:ext cx="11393905" cy="1165186"/>
              </a:xfrm>
              <a:prstGeom prst="rect">
                <a:avLst/>
              </a:prstGeom>
              <a:blipFill>
                <a:blip r:embed="rId6"/>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6880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34888" y="1535846"/>
            <a:ext cx="9706707" cy="3539430"/>
          </a:xfrm>
          <a:prstGeom prst="rect">
            <a:avLst/>
          </a:prstGeom>
          <a:noFill/>
        </p:spPr>
        <p:txBody>
          <a:bodyPr wrap="square" rtlCol="0">
            <a:spAutoFit/>
          </a:bodyPr>
          <a:lstStyle/>
          <a:p>
            <a:pPr>
              <a:spcBef>
                <a:spcPts val="1200"/>
              </a:spcBef>
            </a:pPr>
            <a:r>
              <a:rPr kumimoji="1" lang="ja-JP" altLang="en-US" sz="3200" dirty="0">
                <a:latin typeface="+mn-ea"/>
              </a:rPr>
              <a:t>クラウゼンの公式</a:t>
            </a:r>
            <a:endParaRPr kumimoji="1" lang="en-US" altLang="ja-JP" sz="3200" dirty="0">
              <a:latin typeface="+mn-ea"/>
            </a:endParaRPr>
          </a:p>
          <a:p>
            <a:endParaRPr kumimoji="1" lang="en-US" altLang="ja-JP" sz="3200" dirty="0">
              <a:latin typeface="+mn-ea"/>
            </a:endParaRPr>
          </a:p>
          <a:p>
            <a:endParaRPr kumimoji="1" lang="en-US" altLang="ja-JP" sz="3200" dirty="0">
              <a:latin typeface="+mn-ea"/>
            </a:endParaRPr>
          </a:p>
          <a:p>
            <a:r>
              <a:rPr kumimoji="1" lang="ja-JP" altLang="en-US" sz="3200" dirty="0">
                <a:latin typeface="+mn-ea"/>
              </a:rPr>
              <a:t>マチンの公式</a:t>
            </a:r>
            <a:endParaRPr kumimoji="1" lang="en-US" altLang="ja-JP" sz="3200" dirty="0">
              <a:latin typeface="+mn-ea"/>
            </a:endParaRPr>
          </a:p>
          <a:p>
            <a:endParaRPr kumimoji="1" lang="en-US" altLang="ja-JP" sz="3200" dirty="0">
              <a:latin typeface="+mn-ea"/>
            </a:endParaRPr>
          </a:p>
          <a:p>
            <a:endParaRPr kumimoji="1" lang="en-US" altLang="ja-JP" sz="3200" dirty="0">
              <a:latin typeface="+mn-ea"/>
            </a:endParaRPr>
          </a:p>
          <a:p>
            <a:r>
              <a:rPr kumimoji="1" lang="ja-JP" altLang="en-US" sz="3200" dirty="0">
                <a:latin typeface="+mn-ea"/>
              </a:rPr>
              <a:t>ガウスの公式</a:t>
            </a:r>
          </a:p>
        </p:txBody>
      </p:sp>
      <p:sp>
        <p:nvSpPr>
          <p:cNvPr id="2" name="タイトル 1"/>
          <p:cNvSpPr>
            <a:spLocks noGrp="1"/>
          </p:cNvSpPr>
          <p:nvPr>
            <p:ph type="title"/>
          </p:nvPr>
        </p:nvSpPr>
        <p:spPr>
          <a:xfrm>
            <a:off x="934888" y="441711"/>
            <a:ext cx="10364451" cy="867383"/>
          </a:xfrm>
        </p:spPr>
        <p:txBody>
          <a:bodyPr>
            <a:normAutofit/>
          </a:bodyPr>
          <a:lstStyle/>
          <a:p>
            <a:r>
              <a:rPr lang="ja-JP" altLang="en-US" sz="4000" b="1" dirty="0">
                <a:latin typeface="+mj-ea"/>
              </a:rPr>
              <a:t>逆三角関数を用いた公式 その３</a:t>
            </a:r>
            <a:endParaRPr lang="en-US" altLang="ja-JP" sz="4000" b="1" dirty="0">
              <a:latin typeface="+mj-ea"/>
            </a:endParaRPr>
          </a:p>
        </p:txBody>
      </p:sp>
      <mc:AlternateContent xmlns:mc="http://schemas.openxmlformats.org/markup-compatibility/2006" xmlns:a14="http://schemas.microsoft.com/office/drawing/2010/main">
        <mc:Choice Requires="a14">
          <p:sp>
            <p:nvSpPr>
              <p:cNvPr id="31746" name="Object 2"/>
              <p:cNvSpPr txBox="1"/>
              <p:nvPr/>
            </p:nvSpPr>
            <p:spPr bwMode="auto">
              <a:xfrm>
                <a:off x="2827756" y="2057214"/>
                <a:ext cx="6244388" cy="950912"/>
              </a:xfrm>
              <a:prstGeom prst="rect">
                <a:avLst/>
              </a:prstGeom>
              <a:noFill/>
            </p:spPr>
            <p:txBody>
              <a:bodyPr>
                <a:normAutofit fontScale="85000" lnSpcReduction="10000"/>
              </a:bodyPr>
              <a:lstStyle/>
              <a:p>
                <a:pPr/>
                <a14:m>
                  <m:oMathPara xmlns:m="http://schemas.openxmlformats.org/officeDocument/2006/math">
                    <m:oMathParaPr>
                      <m:jc m:val="left"/>
                    </m:oMathParaPr>
                    <m:oMath xmlns:m="http://schemas.openxmlformats.org/officeDocument/2006/math">
                      <m:r>
                        <m:rPr>
                          <m:sty m:val="p"/>
                        </m:rPr>
                        <a:rPr lang="ja-JP" altLang="en-US" sz="2800" i="1">
                          <a:solidFill>
                            <a:srgbClr val="000000"/>
                          </a:solidFill>
                          <a:latin typeface="Cambria Math" panose="02040503050406030204" pitchFamily="18" charset="0"/>
                        </a:rPr>
                        <m:t>π</m:t>
                      </m:r>
                      <m:r>
                        <a:rPr lang="ja-JP" altLang="en-US" sz="2800" i="1">
                          <a:solidFill>
                            <a:srgbClr val="000000"/>
                          </a:solidFill>
                          <a:latin typeface="Cambria Math" panose="02040503050406030204" pitchFamily="18" charset="0"/>
                        </a:rPr>
                        <m:t>=4×</m:t>
                      </m:r>
                      <m:d>
                        <m:dPr>
                          <m:ctrlPr>
                            <a:rPr lang="ja-JP" altLang="en-US" sz="2800" i="1">
                              <a:solidFill>
                                <a:srgbClr val="000000"/>
                              </a:solidFill>
                              <a:latin typeface="Cambria Math" panose="02040503050406030204" pitchFamily="18" charset="0"/>
                            </a:rPr>
                          </m:ctrlPr>
                        </m:dPr>
                        <m:e>
                          <m:r>
                            <a:rPr lang="ja-JP" altLang="en-US" sz="2800" i="1">
                              <a:solidFill>
                                <a:srgbClr val="000000"/>
                              </a:solidFill>
                              <a:latin typeface="Cambria Math" panose="02040503050406030204" pitchFamily="18" charset="0"/>
                            </a:rPr>
                            <m:t>2×</m:t>
                          </m:r>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arctan</m:t>
                              </m:r>
                            </m:fName>
                            <m:e>
                              <m:d>
                                <m:dPr>
                                  <m:ctrlPr>
                                    <a:rPr lang="ja-JP" altLang="en-US" sz="2800" i="1">
                                      <a:solidFill>
                                        <a:srgbClr val="000000"/>
                                      </a:solidFill>
                                      <a:latin typeface="Cambria Math" panose="02040503050406030204" pitchFamily="18" charset="0"/>
                                    </a:rPr>
                                  </m:ctrlPr>
                                </m:dPr>
                                <m:e>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3</m:t>
                                      </m:r>
                                    </m:den>
                                  </m:f>
                                </m:e>
                              </m:d>
                            </m:e>
                          </m:func>
                          <m:r>
                            <a:rPr lang="ja-JP" altLang="en-US" sz="2800" i="1">
                              <a:solidFill>
                                <a:srgbClr val="000000"/>
                              </a:solidFill>
                              <a:latin typeface="Cambria Math" panose="02040503050406030204" pitchFamily="18" charset="0"/>
                            </a:rPr>
                            <m:t>+</m:t>
                          </m:r>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arctan</m:t>
                              </m:r>
                            </m:fName>
                            <m:e>
                              <m:d>
                                <m:dPr>
                                  <m:ctrlPr>
                                    <a:rPr lang="ja-JP" altLang="en-US" sz="2800" i="1">
                                      <a:solidFill>
                                        <a:srgbClr val="000000"/>
                                      </a:solidFill>
                                      <a:latin typeface="Cambria Math" panose="02040503050406030204" pitchFamily="18" charset="0"/>
                                    </a:rPr>
                                  </m:ctrlPr>
                                </m:dPr>
                                <m:e>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7</m:t>
                                      </m:r>
                                    </m:den>
                                  </m:f>
                                </m:e>
                              </m:d>
                            </m:e>
                          </m:func>
                        </m:e>
                      </m:d>
                    </m:oMath>
                  </m:oMathPara>
                </a14:m>
                <a:endParaRPr lang="ja-JP" altLang="en-US" sz="2800" dirty="0"/>
              </a:p>
            </p:txBody>
          </p:sp>
        </mc:Choice>
        <mc:Fallback xmlns="">
          <p:sp>
            <p:nvSpPr>
              <p:cNvPr id="31746" name="Object 2"/>
              <p:cNvSpPr txBox="1">
                <a:spLocks noRot="1" noChangeAspect="1" noMove="1" noResize="1" noEditPoints="1" noAdjustHandles="1" noChangeArrowheads="1" noChangeShapeType="1" noTextEdit="1"/>
              </p:cNvSpPr>
              <p:nvPr/>
            </p:nvSpPr>
            <p:spPr bwMode="auto">
              <a:xfrm>
                <a:off x="2827756" y="2057214"/>
                <a:ext cx="6244388" cy="950912"/>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748" name="Object 4"/>
              <p:cNvSpPr txBox="1"/>
              <p:nvPr/>
            </p:nvSpPr>
            <p:spPr bwMode="auto">
              <a:xfrm>
                <a:off x="2827756" y="3621022"/>
                <a:ext cx="5964404" cy="1143484"/>
              </a:xfrm>
              <a:prstGeom prst="rect">
                <a:avLst/>
              </a:prstGeom>
              <a:noFill/>
            </p:spPr>
            <p:txBody>
              <a:bodyPr>
                <a:normAutofit fontScale="85000" lnSpcReduction="10000"/>
              </a:bodyPr>
              <a:lstStyle/>
              <a:p>
                <a:pPr/>
                <a14:m>
                  <m:oMathPara xmlns:m="http://schemas.openxmlformats.org/officeDocument/2006/math">
                    <m:oMathParaPr>
                      <m:jc m:val="left"/>
                    </m:oMathParaPr>
                    <m:oMath xmlns:m="http://schemas.openxmlformats.org/officeDocument/2006/math">
                      <m:r>
                        <m:rPr>
                          <m:sty m:val="p"/>
                        </m:rPr>
                        <a:rPr lang="ja-JP" altLang="en-US" sz="2800" i="1">
                          <a:solidFill>
                            <a:srgbClr val="000000"/>
                          </a:solidFill>
                          <a:latin typeface="Cambria Math" panose="02040503050406030204" pitchFamily="18" charset="0"/>
                        </a:rPr>
                        <m:t>π</m:t>
                      </m:r>
                      <m:r>
                        <a:rPr lang="ja-JP" altLang="en-US" sz="2800" i="1">
                          <a:solidFill>
                            <a:srgbClr val="000000"/>
                          </a:solidFill>
                          <a:latin typeface="Cambria Math" panose="02040503050406030204" pitchFamily="18" charset="0"/>
                        </a:rPr>
                        <m:t>=4×</m:t>
                      </m:r>
                      <m:d>
                        <m:dPr>
                          <m:ctrlPr>
                            <a:rPr lang="ja-JP" altLang="en-US" sz="2800" i="1">
                              <a:solidFill>
                                <a:srgbClr val="000000"/>
                              </a:solidFill>
                              <a:latin typeface="Cambria Math" panose="02040503050406030204" pitchFamily="18" charset="0"/>
                            </a:rPr>
                          </m:ctrlPr>
                        </m:dPr>
                        <m:e>
                          <m:r>
                            <a:rPr lang="ja-JP" altLang="en-US" sz="2800" i="1">
                              <a:solidFill>
                                <a:srgbClr val="000000"/>
                              </a:solidFill>
                              <a:latin typeface="Cambria Math" panose="02040503050406030204" pitchFamily="18" charset="0"/>
                            </a:rPr>
                            <m:t>2×</m:t>
                          </m:r>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arctan</m:t>
                              </m:r>
                            </m:fName>
                            <m:e>
                              <m:d>
                                <m:dPr>
                                  <m:ctrlPr>
                                    <a:rPr lang="ja-JP" altLang="en-US" sz="2800" i="1">
                                      <a:solidFill>
                                        <a:srgbClr val="000000"/>
                                      </a:solidFill>
                                      <a:latin typeface="Cambria Math" panose="02040503050406030204" pitchFamily="18" charset="0"/>
                                    </a:rPr>
                                  </m:ctrlPr>
                                </m:dPr>
                                <m:e>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5</m:t>
                                      </m:r>
                                    </m:den>
                                  </m:f>
                                </m:e>
                              </m:d>
                            </m:e>
                          </m:func>
                          <m:r>
                            <a:rPr lang="ja-JP" altLang="en-US" sz="2800" i="1">
                              <a:solidFill>
                                <a:srgbClr val="000000"/>
                              </a:solidFill>
                              <a:latin typeface="Cambria Math" panose="02040503050406030204" pitchFamily="18" charset="0"/>
                            </a:rPr>
                            <m:t>−</m:t>
                          </m:r>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arctan</m:t>
                              </m:r>
                            </m:fName>
                            <m:e>
                              <m:d>
                                <m:dPr>
                                  <m:ctrlPr>
                                    <a:rPr lang="ja-JP" altLang="en-US" sz="2800" i="1">
                                      <a:solidFill>
                                        <a:srgbClr val="000000"/>
                                      </a:solidFill>
                                      <a:latin typeface="Cambria Math" panose="02040503050406030204" pitchFamily="18" charset="0"/>
                                    </a:rPr>
                                  </m:ctrlPr>
                                </m:dPr>
                                <m:e>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239</m:t>
                                      </m:r>
                                    </m:den>
                                  </m:f>
                                </m:e>
                              </m:d>
                            </m:e>
                          </m:func>
                        </m:e>
                      </m:d>
                    </m:oMath>
                  </m:oMathPara>
                </a14:m>
                <a:endParaRPr lang="ja-JP" altLang="en-US" sz="2800" dirty="0"/>
              </a:p>
            </p:txBody>
          </p:sp>
        </mc:Choice>
        <mc:Fallback xmlns="">
          <p:sp>
            <p:nvSpPr>
              <p:cNvPr id="31748" name="Object 4"/>
              <p:cNvSpPr txBox="1">
                <a:spLocks noRot="1" noChangeAspect="1" noMove="1" noResize="1" noEditPoints="1" noAdjustHandles="1" noChangeArrowheads="1" noChangeShapeType="1" noTextEdit="1"/>
              </p:cNvSpPr>
              <p:nvPr/>
            </p:nvSpPr>
            <p:spPr bwMode="auto">
              <a:xfrm>
                <a:off x="2827756" y="3621022"/>
                <a:ext cx="5964404" cy="1143484"/>
              </a:xfrm>
              <a:prstGeom prst="rect">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749" name="Object 5"/>
              <p:cNvSpPr txBox="1"/>
              <p:nvPr/>
            </p:nvSpPr>
            <p:spPr bwMode="auto">
              <a:xfrm>
                <a:off x="1709018" y="5198019"/>
                <a:ext cx="9590321" cy="980306"/>
              </a:xfrm>
              <a:prstGeom prst="rect">
                <a:avLst/>
              </a:prstGeom>
              <a:noFill/>
            </p:spPr>
            <p:txBody>
              <a:bodyPr>
                <a:normAutofit fontScale="85000" lnSpcReduction="10000"/>
              </a:bodyPr>
              <a:lstStyle/>
              <a:p>
                <a:pPr/>
                <a14:m>
                  <m:oMathPara xmlns:m="http://schemas.openxmlformats.org/officeDocument/2006/math">
                    <m:oMathParaPr>
                      <m:jc m:val="left"/>
                    </m:oMathParaPr>
                    <m:oMath xmlns:m="http://schemas.openxmlformats.org/officeDocument/2006/math">
                      <m:r>
                        <m:rPr>
                          <m:sty m:val="p"/>
                        </m:rPr>
                        <a:rPr lang="ja-JP" altLang="en-US" sz="2800" i="1">
                          <a:solidFill>
                            <a:srgbClr val="000000"/>
                          </a:solidFill>
                          <a:latin typeface="Cambria Math" panose="02040503050406030204" pitchFamily="18" charset="0"/>
                        </a:rPr>
                        <m:t>π</m:t>
                      </m:r>
                      <m:r>
                        <a:rPr lang="ja-JP" altLang="en-US" sz="2800" i="1">
                          <a:solidFill>
                            <a:srgbClr val="000000"/>
                          </a:solidFill>
                          <a:latin typeface="Cambria Math" panose="02040503050406030204" pitchFamily="18" charset="0"/>
                        </a:rPr>
                        <m:t>=4×</m:t>
                      </m:r>
                      <m:d>
                        <m:dPr>
                          <m:ctrlPr>
                            <a:rPr lang="ja-JP" altLang="en-US" sz="2800" i="1">
                              <a:solidFill>
                                <a:srgbClr val="000000"/>
                              </a:solidFill>
                              <a:latin typeface="Cambria Math" panose="02040503050406030204" pitchFamily="18" charset="0"/>
                            </a:rPr>
                          </m:ctrlPr>
                        </m:dPr>
                        <m:e>
                          <m:r>
                            <a:rPr lang="ja-JP" altLang="en-US" sz="2800" i="1">
                              <a:solidFill>
                                <a:srgbClr val="000000"/>
                              </a:solidFill>
                              <a:latin typeface="Cambria Math" panose="02040503050406030204" pitchFamily="18" charset="0"/>
                            </a:rPr>
                            <m:t>12×</m:t>
                          </m:r>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arctan</m:t>
                              </m:r>
                            </m:fName>
                            <m:e>
                              <m:d>
                                <m:dPr>
                                  <m:ctrlPr>
                                    <a:rPr lang="ja-JP" altLang="en-US" sz="2800" i="1">
                                      <a:solidFill>
                                        <a:srgbClr val="000000"/>
                                      </a:solidFill>
                                      <a:latin typeface="Cambria Math" panose="02040503050406030204" pitchFamily="18" charset="0"/>
                                    </a:rPr>
                                  </m:ctrlPr>
                                </m:dPr>
                                <m:e>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18</m:t>
                                      </m:r>
                                    </m:den>
                                  </m:f>
                                </m:e>
                              </m:d>
                            </m:e>
                          </m:func>
                          <m:r>
                            <a:rPr lang="ja-JP" altLang="en-US" sz="2800" i="1">
                              <a:solidFill>
                                <a:srgbClr val="000000"/>
                              </a:solidFill>
                              <a:latin typeface="Cambria Math" panose="02040503050406030204" pitchFamily="18" charset="0"/>
                            </a:rPr>
                            <m:t>+8×</m:t>
                          </m:r>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arctan</m:t>
                              </m:r>
                            </m:fName>
                            <m:e>
                              <m:d>
                                <m:dPr>
                                  <m:ctrlPr>
                                    <a:rPr lang="ja-JP" altLang="en-US" sz="2800" i="1">
                                      <a:solidFill>
                                        <a:srgbClr val="000000"/>
                                      </a:solidFill>
                                      <a:latin typeface="Cambria Math" panose="02040503050406030204" pitchFamily="18" charset="0"/>
                                    </a:rPr>
                                  </m:ctrlPr>
                                </m:dPr>
                                <m:e>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57</m:t>
                                      </m:r>
                                    </m:den>
                                  </m:f>
                                </m:e>
                              </m:d>
                            </m:e>
                          </m:func>
                          <m:r>
                            <a:rPr lang="ja-JP" altLang="en-US" sz="2800" i="1">
                              <a:solidFill>
                                <a:srgbClr val="000000"/>
                              </a:solidFill>
                              <a:latin typeface="Cambria Math" panose="02040503050406030204" pitchFamily="18" charset="0"/>
                            </a:rPr>
                            <m:t>−5×</m:t>
                          </m:r>
                          <m:func>
                            <m:funcPr>
                              <m:ctrlPr>
                                <a:rPr lang="ja-JP" altLang="en-US" sz="2800" i="1">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arctan</m:t>
                              </m:r>
                            </m:fName>
                            <m:e>
                              <m:d>
                                <m:dPr>
                                  <m:ctrlPr>
                                    <a:rPr lang="ja-JP" altLang="en-US" sz="2800" i="1">
                                      <a:solidFill>
                                        <a:srgbClr val="000000"/>
                                      </a:solidFill>
                                      <a:latin typeface="Cambria Math" panose="02040503050406030204" pitchFamily="18" charset="0"/>
                                    </a:rPr>
                                  </m:ctrlPr>
                                </m:dPr>
                                <m:e>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a:rPr lang="ja-JP" altLang="en-US" sz="2800" i="1">
                                          <a:solidFill>
                                            <a:srgbClr val="000000"/>
                                          </a:solidFill>
                                          <a:latin typeface="Cambria Math" panose="02040503050406030204" pitchFamily="18" charset="0"/>
                                        </a:rPr>
                                        <m:t>239</m:t>
                                      </m:r>
                                    </m:den>
                                  </m:f>
                                </m:e>
                              </m:d>
                            </m:e>
                          </m:func>
                        </m:e>
                      </m:d>
                    </m:oMath>
                  </m:oMathPara>
                </a14:m>
                <a:endParaRPr lang="ja-JP" altLang="en-US" sz="2800" dirty="0"/>
              </a:p>
            </p:txBody>
          </p:sp>
        </mc:Choice>
        <mc:Fallback xmlns="">
          <p:sp>
            <p:nvSpPr>
              <p:cNvPr id="31749" name="Object 5"/>
              <p:cNvSpPr txBox="1">
                <a:spLocks noRot="1" noChangeAspect="1" noMove="1" noResize="1" noEditPoints="1" noAdjustHandles="1" noChangeArrowheads="1" noChangeShapeType="1" noTextEdit="1"/>
              </p:cNvSpPr>
              <p:nvPr/>
            </p:nvSpPr>
            <p:spPr bwMode="auto">
              <a:xfrm>
                <a:off x="1709018" y="5198019"/>
                <a:ext cx="9590321" cy="980306"/>
              </a:xfrm>
              <a:prstGeom prst="rect">
                <a:avLst/>
              </a:prstGeom>
              <a:blipFill>
                <a:blip r:embed="rId5"/>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67522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92370" y="1477108"/>
            <a:ext cx="11507372" cy="3046988"/>
          </a:xfrm>
          <a:prstGeom prst="rect">
            <a:avLst/>
          </a:prstGeom>
          <a:noFill/>
        </p:spPr>
        <p:txBody>
          <a:bodyPr wrap="square" rtlCol="0">
            <a:spAutoFit/>
          </a:bodyPr>
          <a:lstStyle/>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a:t>
            </a:r>
            <a:r>
              <a:rPr kumimoji="1" lang="ja-JP" altLang="en-US" sz="3200" dirty="0">
                <a:latin typeface="+mn-ea"/>
              </a:rPr>
              <a:t>ウォリスの公式 ：</a:t>
            </a:r>
            <a:endParaRPr kumimoji="1" lang="en-US" altLang="ja-JP" sz="3200" dirty="0">
              <a:latin typeface="+mn-ea"/>
            </a:endParaRPr>
          </a:p>
          <a:p>
            <a:endParaRPr kumimoji="1" lang="en-US" altLang="ja-JP" sz="3200" dirty="0">
              <a:latin typeface="+mn-ea"/>
            </a:endParaRPr>
          </a:p>
          <a:p>
            <a:endParaRPr kumimoji="1" lang="en-US" altLang="ja-JP" sz="3200" dirty="0">
              <a:latin typeface="+mn-ea"/>
            </a:endParaRPr>
          </a:p>
          <a:p>
            <a:endParaRPr kumimoji="1" lang="en-US" altLang="ja-JP" sz="3200" dirty="0">
              <a:latin typeface="+mn-ea"/>
            </a:endParaRPr>
          </a:p>
          <a:p>
            <a:r>
              <a:rPr kumimoji="1" lang="ja-JP" altLang="en-US" sz="3200" dirty="0">
                <a:latin typeface="+mn-ea"/>
              </a:rPr>
              <a:t>　ラマヌジャンの公式 ：</a:t>
            </a:r>
          </a:p>
        </p:txBody>
      </p:sp>
      <p:sp>
        <p:nvSpPr>
          <p:cNvPr id="2" name="タイトル 1"/>
          <p:cNvSpPr>
            <a:spLocks noGrp="1"/>
          </p:cNvSpPr>
          <p:nvPr>
            <p:ph type="title"/>
          </p:nvPr>
        </p:nvSpPr>
        <p:spPr>
          <a:xfrm>
            <a:off x="913774" y="462028"/>
            <a:ext cx="10364451" cy="810233"/>
          </a:xfrm>
        </p:spPr>
        <p:txBody>
          <a:bodyPr>
            <a:normAutofit/>
          </a:bodyPr>
          <a:lstStyle/>
          <a:p>
            <a:r>
              <a:rPr lang="ja-JP" altLang="en-US" sz="4000" b="1" dirty="0">
                <a:latin typeface="+mj-ea"/>
              </a:rPr>
              <a:t>その他の公式</a:t>
            </a:r>
            <a:endParaRPr lang="en-US" altLang="ja-JP" sz="4000" b="1" dirty="0">
              <a:latin typeface="+mj-ea"/>
            </a:endParaRPr>
          </a:p>
        </p:txBody>
      </p:sp>
      <mc:AlternateContent xmlns:mc="http://schemas.openxmlformats.org/markup-compatibility/2006" xmlns:a14="http://schemas.microsoft.com/office/drawing/2010/main">
        <mc:Choice Requires="a14">
          <p:sp>
            <p:nvSpPr>
              <p:cNvPr id="32770" name="Object 2"/>
              <p:cNvSpPr txBox="1"/>
              <p:nvPr/>
            </p:nvSpPr>
            <p:spPr bwMode="auto">
              <a:xfrm>
                <a:off x="3189355" y="2697035"/>
                <a:ext cx="5882456" cy="1082065"/>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r>
                        <m:rPr>
                          <m:sty m:val="p"/>
                        </m:rPr>
                        <a:rPr lang="ja-JP" altLang="en-US" sz="2800" i="1">
                          <a:solidFill>
                            <a:srgbClr val="000000"/>
                          </a:solidFill>
                          <a:latin typeface="Cambria Math" panose="02040503050406030204" pitchFamily="18" charset="0"/>
                        </a:rPr>
                        <m:t>π</m:t>
                      </m:r>
                      <m:r>
                        <a:rPr lang="ja-JP" altLang="en-US" sz="2800" i="1">
                          <a:solidFill>
                            <a:srgbClr val="000000"/>
                          </a:solidFill>
                          <a:latin typeface="Cambria Math" panose="02040503050406030204" pitchFamily="18" charset="0"/>
                        </a:rPr>
                        <m:t>=2×</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2×2×4×4×6×6×⋯</m:t>
                          </m:r>
                        </m:num>
                        <m:den>
                          <m:r>
                            <a:rPr lang="ja-JP" altLang="en-US" sz="2800" i="1">
                              <a:solidFill>
                                <a:srgbClr val="000000"/>
                              </a:solidFill>
                              <a:latin typeface="Cambria Math" panose="02040503050406030204" pitchFamily="18" charset="0"/>
                            </a:rPr>
                            <m:t>1×3×3×5×5×7×⋯</m:t>
                          </m:r>
                        </m:den>
                      </m:f>
                    </m:oMath>
                  </m:oMathPara>
                </a14:m>
                <a:endParaRPr lang="ja-JP" altLang="en-US" sz="2800" dirty="0"/>
              </a:p>
            </p:txBody>
          </p:sp>
        </mc:Choice>
        <mc:Fallback xmlns="">
          <p:sp>
            <p:nvSpPr>
              <p:cNvPr id="32770" name="Object 2"/>
              <p:cNvSpPr txBox="1">
                <a:spLocks noRot="1" noChangeAspect="1" noMove="1" noResize="1" noEditPoints="1" noAdjustHandles="1" noChangeArrowheads="1" noChangeShapeType="1" noTextEdit="1"/>
              </p:cNvSpPr>
              <p:nvPr/>
            </p:nvSpPr>
            <p:spPr bwMode="auto">
              <a:xfrm>
                <a:off x="3189355" y="2697035"/>
                <a:ext cx="5882456" cy="1082065"/>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2771" name="Object 3"/>
              <p:cNvSpPr txBox="1"/>
              <p:nvPr/>
            </p:nvSpPr>
            <p:spPr bwMode="auto">
              <a:xfrm>
                <a:off x="2899701" y="4728943"/>
                <a:ext cx="6581183" cy="1460740"/>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m:t>
                          </m:r>
                        </m:num>
                        <m:den>
                          <m:r>
                            <m:rPr>
                              <m:sty m:val="p"/>
                            </m:rPr>
                            <a:rPr lang="ja-JP" altLang="en-US" sz="2800" i="1">
                              <a:solidFill>
                                <a:srgbClr val="000000"/>
                              </a:solidFill>
                              <a:latin typeface="Cambria Math" panose="02040503050406030204" pitchFamily="18" charset="0"/>
                            </a:rPr>
                            <m:t>π</m:t>
                          </m:r>
                        </m:den>
                      </m:f>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rad>
                            <m:radPr>
                              <m:degHide m:val="on"/>
                              <m:ctrlPr>
                                <a:rPr lang="ja-JP" altLang="en-US" sz="2800" i="1">
                                  <a:solidFill>
                                    <a:srgbClr val="000000"/>
                                  </a:solidFill>
                                  <a:latin typeface="Cambria Math" panose="02040503050406030204" pitchFamily="18" charset="0"/>
                                </a:rPr>
                              </m:ctrlPr>
                            </m:radPr>
                            <m:deg/>
                            <m:e>
                              <m:r>
                                <a:rPr lang="ja-JP" altLang="en-US" sz="2800" i="1">
                                  <a:solidFill>
                                    <a:srgbClr val="000000"/>
                                  </a:solidFill>
                                  <a:latin typeface="Cambria Math" panose="02040503050406030204" pitchFamily="18" charset="0"/>
                                </a:rPr>
                                <m:t>8</m:t>
                              </m:r>
                            </m:e>
                          </m:rad>
                        </m:num>
                        <m:den>
                          <m:r>
                            <a:rPr lang="ja-JP" altLang="en-US" sz="2800" i="1">
                              <a:solidFill>
                                <a:srgbClr val="000000"/>
                              </a:solidFill>
                              <a:latin typeface="Cambria Math" panose="02040503050406030204" pitchFamily="18" charset="0"/>
                            </a:rPr>
                            <m:t>9</m:t>
                          </m:r>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9</m:t>
                              </m:r>
                            </m:e>
                            <m:sup>
                              <m:r>
                                <a:rPr lang="ja-JP" altLang="en-US" sz="2800" i="1">
                                  <a:solidFill>
                                    <a:srgbClr val="000000"/>
                                  </a:solidFill>
                                  <a:latin typeface="Cambria Math" panose="02040503050406030204" pitchFamily="18" charset="0"/>
                                </a:rPr>
                                <m:t>2</m:t>
                              </m:r>
                            </m:sup>
                          </m:sSup>
                        </m:den>
                      </m:f>
                      <m:nary>
                        <m:naryPr>
                          <m:chr m:val="∑"/>
                          <m:ctrlPr>
                            <a:rPr lang="ja-JP" altLang="en-US" sz="2800" i="1">
                              <a:solidFill>
                                <a:srgbClr val="000000"/>
                              </a:solidFill>
                              <a:latin typeface="Cambria Math" panose="02040503050406030204" pitchFamily="18" charset="0"/>
                            </a:rPr>
                          </m:ctrlPr>
                        </m:naryPr>
                        <m:sub>
                          <m:r>
                            <a:rPr lang="ja-JP" altLang="en-US" sz="2800" i="1">
                              <a:solidFill>
                                <a:srgbClr val="000000"/>
                              </a:solidFill>
                              <a:latin typeface="Cambria Math" panose="02040503050406030204" pitchFamily="18" charset="0"/>
                            </a:rPr>
                            <m:t>𝑛</m:t>
                          </m:r>
                          <m:r>
                            <a:rPr lang="ja-JP" altLang="en-US" sz="2800" i="1">
                              <a:solidFill>
                                <a:srgbClr val="000000"/>
                              </a:solidFill>
                              <a:latin typeface="Cambria Math" panose="02040503050406030204" pitchFamily="18" charset="0"/>
                            </a:rPr>
                            <m:t>=0</m:t>
                          </m:r>
                        </m:sub>
                        <m:sup>
                          <m:r>
                            <a:rPr lang="ja-JP" altLang="en-US" sz="2800" i="1">
                              <a:solidFill>
                                <a:srgbClr val="000000"/>
                              </a:solidFill>
                              <a:latin typeface="Cambria Math" panose="02040503050406030204" pitchFamily="18" charset="0"/>
                            </a:rPr>
                            <m:t>∞</m:t>
                          </m:r>
                        </m:sup>
                        <m:e>
                          <m:f>
                            <m:fPr>
                              <m:ctrlPr>
                                <a:rPr lang="ja-JP" altLang="en-US" sz="2800" i="1">
                                  <a:solidFill>
                                    <a:srgbClr val="000000"/>
                                  </a:solidFill>
                                  <a:latin typeface="Cambria Math" panose="02040503050406030204" pitchFamily="18" charset="0"/>
                                </a:rPr>
                              </m:ctrlPr>
                            </m:fPr>
                            <m:num>
                              <m:d>
                                <m:dPr>
                                  <m:ctrlPr>
                                    <a:rPr lang="ja-JP" altLang="en-US" sz="2800" i="1">
                                      <a:solidFill>
                                        <a:srgbClr val="000000"/>
                                      </a:solidFill>
                                      <a:latin typeface="Cambria Math" panose="02040503050406030204" pitchFamily="18" charset="0"/>
                                    </a:rPr>
                                  </m:ctrlPr>
                                </m:dPr>
                                <m:e>
                                  <m:r>
                                    <a:rPr lang="ja-JP" altLang="en-US" sz="2800" i="1">
                                      <a:solidFill>
                                        <a:srgbClr val="000000"/>
                                      </a:solidFill>
                                      <a:latin typeface="Cambria Math" panose="02040503050406030204" pitchFamily="18" charset="0"/>
                                    </a:rPr>
                                    <m:t>4</m:t>
                                  </m:r>
                                  <m:r>
                                    <a:rPr lang="ja-JP" altLang="en-US" sz="2800" i="1">
                                      <a:solidFill>
                                        <a:srgbClr val="000000"/>
                                      </a:solidFill>
                                      <a:latin typeface="Cambria Math" panose="02040503050406030204" pitchFamily="18" charset="0"/>
                                    </a:rPr>
                                    <m:t>𝑛</m:t>
                                  </m:r>
                                </m:e>
                              </m:d>
                              <m:r>
                                <a:rPr lang="ja-JP" altLang="en-US" sz="2800" i="1">
                                  <a:solidFill>
                                    <a:srgbClr val="000000"/>
                                  </a:solidFill>
                                  <a:latin typeface="Cambria Math" panose="02040503050406030204" pitchFamily="18" charset="0"/>
                                </a:rPr>
                                <m:t>!</m:t>
                              </m:r>
                            </m:num>
                            <m:den>
                              <m:sSup>
                                <m:sSupPr>
                                  <m:ctrlPr>
                                    <a:rPr lang="ja-JP" altLang="en-US" sz="2800" i="1">
                                      <a:solidFill>
                                        <a:srgbClr val="000000"/>
                                      </a:solidFill>
                                      <a:latin typeface="Cambria Math" panose="02040503050406030204" pitchFamily="18" charset="0"/>
                                    </a:rPr>
                                  </m:ctrlPr>
                                </m:sSupPr>
                                <m:e>
                                  <m:d>
                                    <m:dPr>
                                      <m:ctrlPr>
                                        <a:rPr lang="ja-JP" altLang="en-US" sz="2800" i="1">
                                          <a:solidFill>
                                            <a:srgbClr val="000000"/>
                                          </a:solidFill>
                                          <a:latin typeface="Cambria Math" panose="02040503050406030204" pitchFamily="18" charset="0"/>
                                        </a:rPr>
                                      </m:ctrlPr>
                                    </m:dPr>
                                    <m:e>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4</m:t>
                                          </m:r>
                                        </m:e>
                                        <m:sup>
                                          <m:r>
                                            <a:rPr lang="ja-JP" altLang="en-US" sz="2800" i="1">
                                              <a:solidFill>
                                                <a:srgbClr val="000000"/>
                                              </a:solidFill>
                                              <a:latin typeface="Cambria Math" panose="02040503050406030204" pitchFamily="18" charset="0"/>
                                            </a:rPr>
                                            <m:t>𝑛</m:t>
                                          </m:r>
                                        </m:sup>
                                      </m:sSup>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𝑛</m:t>
                                      </m:r>
                                      <m:r>
                                        <a:rPr lang="ja-JP" altLang="en-US" sz="2800" i="1">
                                          <a:solidFill>
                                            <a:srgbClr val="000000"/>
                                          </a:solidFill>
                                          <a:latin typeface="Cambria Math" panose="02040503050406030204" pitchFamily="18" charset="0"/>
                                        </a:rPr>
                                        <m:t>!</m:t>
                                      </m:r>
                                    </m:e>
                                  </m:d>
                                </m:e>
                                <m:sup>
                                  <m:r>
                                    <a:rPr lang="ja-JP" altLang="en-US" sz="2800" i="1">
                                      <a:solidFill>
                                        <a:srgbClr val="000000"/>
                                      </a:solidFill>
                                      <a:latin typeface="Cambria Math" panose="02040503050406030204" pitchFamily="18" charset="0"/>
                                    </a:rPr>
                                    <m:t>4</m:t>
                                  </m:r>
                                </m:sup>
                              </m:sSup>
                            </m:den>
                          </m:f>
                        </m:e>
                      </m:nary>
                      <m:r>
                        <a:rPr lang="ja-JP" altLang="en-US" sz="2800" i="1">
                          <a:solidFill>
                            <a:srgbClr val="000000"/>
                          </a:solidFill>
                          <a:latin typeface="Cambria Math" panose="02040503050406030204" pitchFamily="18" charset="0"/>
                        </a:rPr>
                        <m:t>×</m:t>
                      </m:r>
                      <m:f>
                        <m:fPr>
                          <m:ctrlPr>
                            <a:rPr lang="ja-JP" altLang="en-US" sz="2800" i="1">
                              <a:solidFill>
                                <a:srgbClr val="000000"/>
                              </a:solidFill>
                              <a:latin typeface="Cambria Math" panose="02040503050406030204" pitchFamily="18" charset="0"/>
                            </a:rPr>
                          </m:ctrlPr>
                        </m:fPr>
                        <m:num>
                          <m:r>
                            <a:rPr lang="ja-JP" altLang="en-US" sz="2800" i="1">
                              <a:solidFill>
                                <a:srgbClr val="000000"/>
                              </a:solidFill>
                              <a:latin typeface="Cambria Math" panose="02040503050406030204" pitchFamily="18" charset="0"/>
                            </a:rPr>
                            <m:t>1103+26390</m:t>
                          </m:r>
                          <m:r>
                            <a:rPr lang="ja-JP" altLang="en-US" sz="2800" i="1">
                              <a:solidFill>
                                <a:srgbClr val="000000"/>
                              </a:solidFill>
                              <a:latin typeface="Cambria Math" panose="02040503050406030204" pitchFamily="18" charset="0"/>
                            </a:rPr>
                            <m:t>𝑛</m:t>
                          </m:r>
                        </m:num>
                        <m:den>
                          <m:r>
                            <a:rPr lang="ja-JP" altLang="en-US" sz="2800" i="1">
                              <a:solidFill>
                                <a:srgbClr val="000000"/>
                              </a:solidFill>
                              <a:latin typeface="Cambria Math" panose="02040503050406030204" pitchFamily="18" charset="0"/>
                            </a:rPr>
                            <m:t>9</m:t>
                          </m:r>
                          <m:sSup>
                            <m:sSupPr>
                              <m:ctrlPr>
                                <a:rPr lang="ja-JP" altLang="en-US" sz="2800" i="1">
                                  <a:solidFill>
                                    <a:srgbClr val="000000"/>
                                  </a:solidFill>
                                  <a:latin typeface="Cambria Math" panose="02040503050406030204" pitchFamily="18" charset="0"/>
                                </a:rPr>
                              </m:ctrlPr>
                            </m:sSupPr>
                            <m:e>
                              <m:r>
                                <a:rPr lang="ja-JP" altLang="en-US" sz="2800" i="1">
                                  <a:solidFill>
                                    <a:srgbClr val="000000"/>
                                  </a:solidFill>
                                  <a:latin typeface="Cambria Math" panose="02040503050406030204" pitchFamily="18" charset="0"/>
                                </a:rPr>
                                <m:t>9</m:t>
                              </m:r>
                            </m:e>
                            <m:sup>
                              <m:r>
                                <a:rPr lang="ja-JP" altLang="en-US" sz="2800" i="1">
                                  <a:solidFill>
                                    <a:srgbClr val="000000"/>
                                  </a:solidFill>
                                  <a:latin typeface="Cambria Math" panose="02040503050406030204" pitchFamily="18" charset="0"/>
                                </a:rPr>
                                <m:t>4</m:t>
                              </m:r>
                              <m:r>
                                <a:rPr lang="ja-JP" altLang="en-US" sz="2800" i="1">
                                  <a:solidFill>
                                    <a:srgbClr val="000000"/>
                                  </a:solidFill>
                                  <a:latin typeface="Cambria Math" panose="02040503050406030204" pitchFamily="18" charset="0"/>
                                </a:rPr>
                                <m:t>𝑛</m:t>
                              </m:r>
                            </m:sup>
                          </m:sSup>
                        </m:den>
                      </m:f>
                    </m:oMath>
                  </m:oMathPara>
                </a14:m>
                <a:endParaRPr lang="ja-JP" altLang="en-US" sz="2800" dirty="0"/>
              </a:p>
            </p:txBody>
          </p:sp>
        </mc:Choice>
        <mc:Fallback xmlns="">
          <p:sp>
            <p:nvSpPr>
              <p:cNvPr id="32771" name="Object 3"/>
              <p:cNvSpPr txBox="1">
                <a:spLocks noRot="1" noChangeAspect="1" noMove="1" noResize="1" noEditPoints="1" noAdjustHandles="1" noChangeArrowheads="1" noChangeShapeType="1" noTextEdit="1"/>
              </p:cNvSpPr>
              <p:nvPr/>
            </p:nvSpPr>
            <p:spPr bwMode="auto">
              <a:xfrm>
                <a:off x="2899701" y="4728943"/>
                <a:ext cx="6581183" cy="1460740"/>
              </a:xfrm>
              <a:prstGeom prst="rect">
                <a:avLst/>
              </a:prstGeom>
              <a:blipFill>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04844372"/>
      </p:ext>
    </p:extLst>
  </p:cSld>
  <p:clrMapOvr>
    <a:masterClrMapping/>
  </p:clrMapOvr>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しずく">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TM04033925[[fn=しずく]]</Template>
  <TotalTime>575</TotalTime>
  <Words>1162</Words>
  <Application>Microsoft Office PowerPoint</Application>
  <PresentationFormat>ワイド画面</PresentationFormat>
  <Paragraphs>189</Paragraphs>
  <Slides>13</Slides>
  <Notes>12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AR P丸ゴシック体M</vt:lpstr>
      <vt:lpstr>ＭＳ Ｐゴシック</vt:lpstr>
      <vt:lpstr>Arial</vt:lpstr>
      <vt:lpstr>Calibri</vt:lpstr>
      <vt:lpstr>Cambria Math</vt:lpstr>
      <vt:lpstr>Georgia</vt:lpstr>
      <vt:lpstr>Tw Cen MT</vt:lpstr>
      <vt:lpstr>Wingdings</vt:lpstr>
      <vt:lpstr>しずく</vt:lpstr>
      <vt:lpstr>円 周 率 物 語</vt:lpstr>
      <vt:lpstr>目　次</vt:lpstr>
      <vt:lpstr>何桁言えるかな？</vt:lpstr>
      <vt:lpstr>近似分数</vt:lpstr>
      <vt:lpstr>幾何学的に近似値を求める方法</vt:lpstr>
      <vt:lpstr>逆三角関数を用いた公式 その１</vt:lpstr>
      <vt:lpstr>逆三角関数を用いた公式 その２</vt:lpstr>
      <vt:lpstr>逆三角関数を用いた公式 その３</vt:lpstr>
      <vt:lpstr>その他の公式</vt:lpstr>
      <vt:lpstr>シャンクスの挑戦</vt:lpstr>
      <vt:lpstr>ゼータ関数との関係</vt:lpstr>
      <vt:lpstr>参考文献</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円周率物語</dc:title>
  <dc:creator>2014kyotu04</dc:creator>
  <cp:lastModifiedBy>塩田　研一</cp:lastModifiedBy>
  <cp:revision>62</cp:revision>
  <dcterms:created xsi:type="dcterms:W3CDTF">2015-07-03T07:43:30Z</dcterms:created>
  <dcterms:modified xsi:type="dcterms:W3CDTF">2022-07-10T05:36:05Z</dcterms:modified>
</cp:coreProperties>
</file>