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821"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ja-JP" altLang="en-US"/>
              <a:t>マスタ タイトルの書式設定</a:t>
            </a:r>
            <a:endParaRPr kumimoji="0" lang="en-US"/>
          </a:p>
        </p:txBody>
      </p:sp>
      <p:sp>
        <p:nvSpPr>
          <p:cNvPr id="28" name="日付プレースホルダ 27"/>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
        <p:nvSpPr>
          <p:cNvPr id="9" name="サブタイトル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3">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924800" y="6416675"/>
            <a:ext cx="762000" cy="365125"/>
          </a:xfrm>
        </p:spPr>
        <p:txBody>
          <a:bodyPr/>
          <a:lstStyle/>
          <a:p>
            <a:fld id="{E6516922-03E2-48E0-8D78-01BBA43C7132}"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ja-JP" altLang="en-US"/>
              <a:t>マスタ タイトルの書式設定</a:t>
            </a:r>
            <a:endParaRPr kumimoji="0" lang="en-US"/>
          </a:p>
        </p:txBody>
      </p:sp>
      <p:sp>
        <p:nvSpPr>
          <p:cNvPr id="3" name="図プレースホルダ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ja-JP" altLang="en-US">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4" name="テキスト プレースホル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fld id="{8E3FACDA-2A07-4828-A997-AA123BA09C8C}" type="datetimeFigureOut">
              <a:rPr kumimoji="1" lang="ja-JP" altLang="en-US" smtClean="0"/>
              <a:t>2019/6/26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516922-03E2-48E0-8D78-01BBA43C7132}"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3FACDA-2A07-4828-A997-AA123BA09C8C}" type="datetimeFigureOut">
              <a:rPr kumimoji="1" lang="ja-JP" altLang="en-US" smtClean="0"/>
              <a:t>2019/6/26</a:t>
            </a:fld>
            <a:endParaRPr kumimoji="1" lang="ja-JP" altLang="en-US"/>
          </a:p>
        </p:txBody>
      </p:sp>
      <p:sp>
        <p:nvSpPr>
          <p:cNvPr id="3" name="フッター プレースホルダ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1" lang="ja-JP" altLang="en-US"/>
          </a:p>
        </p:txBody>
      </p:sp>
      <p:sp>
        <p:nvSpPr>
          <p:cNvPr id="23" name="スライド番号プレースホルダ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6516922-03E2-48E0-8D78-01BBA43C7132}"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1"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1"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1"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1"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1"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1"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1"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1"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700808"/>
            <a:ext cx="8229600" cy="1553344"/>
          </a:xfrm>
        </p:spPr>
        <p:txBody>
          <a:bodyPr/>
          <a:lstStyle/>
          <a:p>
            <a:r>
              <a:rPr kumimoji="1" lang="ja-JP" altLang="en-US" sz="5400" dirty="0"/>
              <a:t>亥の子の世界</a:t>
            </a:r>
            <a:br>
              <a:rPr kumimoji="1" lang="en-US" altLang="ja-JP" dirty="0"/>
            </a:br>
            <a:r>
              <a:rPr lang="ja-JP" altLang="en-US" sz="3600" dirty="0"/>
              <a:t>（下手なスライド</a:t>
            </a:r>
            <a:r>
              <a:rPr lang="en-US" altLang="ja-JP" sz="3600" dirty="0"/>
              <a:t> version</a:t>
            </a:r>
            <a:r>
              <a:rPr lang="ja-JP" altLang="en-US" sz="3600" dirty="0"/>
              <a:t>）</a:t>
            </a:r>
            <a:endParaRPr kumimoji="1" lang="ja-JP" altLang="en-US" sz="3600" dirty="0"/>
          </a:p>
        </p:txBody>
      </p:sp>
      <p:sp>
        <p:nvSpPr>
          <p:cNvPr id="3" name="サブタイトル 2"/>
          <p:cNvSpPr>
            <a:spLocks noGrp="1"/>
          </p:cNvSpPr>
          <p:nvPr>
            <p:ph type="subTitle" idx="1"/>
          </p:nvPr>
        </p:nvSpPr>
        <p:spPr>
          <a:xfrm>
            <a:off x="1475656" y="4653136"/>
            <a:ext cx="6400800" cy="1752600"/>
          </a:xfrm>
        </p:spPr>
        <p:txBody>
          <a:bodyPr/>
          <a:lstStyle/>
          <a:p>
            <a:r>
              <a:rPr kumimoji="1" lang="ja-JP" altLang="en-US" dirty="0"/>
              <a:t>高知大学 理</a:t>
            </a:r>
            <a:r>
              <a:rPr lang="ja-JP" altLang="en-US" dirty="0"/>
              <a:t>工</a:t>
            </a:r>
            <a:r>
              <a:rPr kumimoji="1" lang="ja-JP" altLang="en-US" dirty="0"/>
              <a:t>学部 情報科学教室</a:t>
            </a:r>
            <a:endParaRPr kumimoji="1" lang="en-US" altLang="ja-JP" dirty="0"/>
          </a:p>
          <a:p>
            <a:r>
              <a:rPr lang="ja-JP" altLang="en-US" dirty="0"/>
              <a:t>塩田研一</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D:\Lupus\shiota\js2014\DSCN4204L.jpg"/>
          <p:cNvPicPr>
            <a:picLocks noChangeAspect="1" noChangeArrowheads="1"/>
          </p:cNvPicPr>
          <p:nvPr/>
        </p:nvPicPr>
        <p:blipFill>
          <a:blip r:embed="rId2" cstate="print"/>
          <a:srcRect/>
          <a:stretch>
            <a:fillRect/>
          </a:stretch>
        </p:blipFill>
        <p:spPr bwMode="auto">
          <a:xfrm>
            <a:off x="4471731" y="442283"/>
            <a:ext cx="4204726" cy="2914710"/>
          </a:xfrm>
          <a:prstGeom prst="rect">
            <a:avLst/>
          </a:prstGeom>
          <a:noFill/>
        </p:spPr>
      </p:pic>
      <p:pic>
        <p:nvPicPr>
          <p:cNvPr id="1027" name="Picture 3" descr="D:\Lupus\shiota\js2014\yoshida1.gif"/>
          <p:cNvPicPr>
            <a:picLocks noChangeAspect="1" noChangeArrowheads="1"/>
          </p:cNvPicPr>
          <p:nvPr/>
        </p:nvPicPr>
        <p:blipFill>
          <a:blip r:embed="rId3" cstate="print"/>
          <a:srcRect/>
          <a:stretch>
            <a:fillRect/>
          </a:stretch>
        </p:blipFill>
        <p:spPr bwMode="auto">
          <a:xfrm>
            <a:off x="467544" y="1957169"/>
            <a:ext cx="4392488" cy="3127602"/>
          </a:xfrm>
          <a:prstGeom prst="rect">
            <a:avLst/>
          </a:prstGeom>
          <a:noFill/>
        </p:spPr>
      </p:pic>
      <p:sp>
        <p:nvSpPr>
          <p:cNvPr id="2" name="タイトル 1"/>
          <p:cNvSpPr>
            <a:spLocks noGrp="1"/>
          </p:cNvSpPr>
          <p:nvPr>
            <p:ph type="title"/>
          </p:nvPr>
        </p:nvSpPr>
        <p:spPr>
          <a:xfrm>
            <a:off x="395536" y="548680"/>
            <a:ext cx="4042792" cy="1143000"/>
          </a:xfrm>
        </p:spPr>
        <p:txBody>
          <a:bodyPr/>
          <a:lstStyle/>
          <a:p>
            <a:r>
              <a:rPr lang="ja-JP" altLang="en-US" dirty="0"/>
              <a:t>亥の子とは</a:t>
            </a:r>
            <a:endParaRPr kumimoji="1" lang="ja-JP" altLang="en-US" dirty="0"/>
          </a:p>
        </p:txBody>
      </p:sp>
      <p:sp>
        <p:nvSpPr>
          <p:cNvPr id="3" name="コンテンツ プレースホルダ 2"/>
          <p:cNvSpPr>
            <a:spLocks noGrp="1"/>
          </p:cNvSpPr>
          <p:nvPr>
            <p:ph idx="1"/>
          </p:nvPr>
        </p:nvSpPr>
        <p:spPr>
          <a:xfrm>
            <a:off x="611560" y="4065672"/>
            <a:ext cx="8229600" cy="2459672"/>
          </a:xfrm>
        </p:spPr>
        <p:txBody>
          <a:bodyPr/>
          <a:lstStyle/>
          <a:p>
            <a:r>
              <a:rPr kumimoji="1" lang="ja-JP" altLang="en-US" dirty="0"/>
              <a:t>旧暦１０月の亥の日の夜に、子供たちが、縄の付いた石や藁の棒で地面をぶっ叩く行事です。</a:t>
            </a:r>
            <a:endParaRPr kumimoji="1" lang="en-US" altLang="ja-JP" dirty="0"/>
          </a:p>
          <a:p>
            <a:r>
              <a:rPr kumimoji="1" lang="ja-JP" altLang="en-US" dirty="0"/>
              <a:t>多くの地域では亥の子唄と呼ばれる唄を歌い、家々を回って、お菓子をもらったり、ご祝儀を集めたりします。</a:t>
            </a:r>
            <a:endParaRPr kumimoji="1" lang="en-US" altLang="ja-JP" dirty="0"/>
          </a:p>
          <a:p>
            <a:endParaRPr kumimoji="1" lang="en-US" altLang="ja-JP" dirty="0"/>
          </a:p>
          <a:p>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類似の行事</a:t>
            </a:r>
          </a:p>
        </p:txBody>
      </p:sp>
      <p:sp>
        <p:nvSpPr>
          <p:cNvPr id="3" name="コンテンツ プレースホルダ 2"/>
          <p:cNvSpPr>
            <a:spLocks noGrp="1"/>
          </p:cNvSpPr>
          <p:nvPr>
            <p:ph idx="1"/>
          </p:nvPr>
        </p:nvSpPr>
        <p:spPr/>
        <p:txBody>
          <a:bodyPr/>
          <a:lstStyle/>
          <a:p>
            <a:r>
              <a:rPr lang="ja-JP" altLang="en-US" dirty="0"/>
              <a:t>亥の子行事は西日本に広く分布しますが、東日本の旧暦１０月１０日の夜に行われる十日夜（とおかんや）の行事や、九州地方で小正月に行われるもぐら打ちの行事ともよく似ています。京都でも小正月に</a:t>
            </a:r>
            <a:r>
              <a:rPr lang="ja-JP" altLang="en-US" dirty="0" err="1"/>
              <a:t>おん</a:t>
            </a:r>
            <a:r>
              <a:rPr lang="ja-JP" altLang="en-US" dirty="0"/>
              <a:t>ごろどんと言ってもぐら打ちを行う地区があります。</a:t>
            </a:r>
            <a:endParaRPr lang="en-US" altLang="ja-JP" dirty="0"/>
          </a:p>
          <a:p>
            <a:endParaRPr kumimoji="1" lang="en-US" altLang="ja-JP" dirty="0"/>
          </a:p>
          <a:p>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四国の亥の子</a:t>
            </a:r>
          </a:p>
        </p:txBody>
      </p:sp>
      <p:sp>
        <p:nvSpPr>
          <p:cNvPr id="3" name="コンテンツ プレースホルダ 2"/>
          <p:cNvSpPr>
            <a:spLocks noGrp="1"/>
          </p:cNvSpPr>
          <p:nvPr>
            <p:ph idx="1"/>
          </p:nvPr>
        </p:nvSpPr>
        <p:spPr/>
        <p:txBody>
          <a:bodyPr/>
          <a:lstStyle/>
          <a:p>
            <a:r>
              <a:rPr kumimoji="1" lang="ja-JP" altLang="en-US" dirty="0"/>
              <a:t>四国で亥の子行事を伝えている地域は、愛媛県全域と香川県詫間で、徳島では昔は行われていたようですが、高知県では行われていなかったようです。</a:t>
            </a:r>
            <a:endParaRPr kumimoji="1" lang="en-US" altLang="ja-JP" dirty="0"/>
          </a:p>
          <a:p>
            <a:r>
              <a:rPr lang="ja-JP" altLang="en-US" dirty="0"/>
              <a:t>愛媛県の南予地域は石で搗くタイプ、山間部は藁の棒で叩くタイプが多いようです。旧広見町近永出目（現鬼北町）のように、昔は石で搗いていたのが現在は藁のタイプに変わった、という例もあります。</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8229600" cy="1143000"/>
          </a:xfrm>
        </p:spPr>
        <p:txBody>
          <a:bodyPr/>
          <a:lstStyle/>
          <a:p>
            <a:r>
              <a:rPr kumimoji="1" lang="ja-JP" altLang="en-US" dirty="0"/>
              <a:t>亥の子唄</a:t>
            </a:r>
          </a:p>
        </p:txBody>
      </p:sp>
      <p:sp>
        <p:nvSpPr>
          <p:cNvPr id="3" name="コンテンツ プレースホルダ 2"/>
          <p:cNvSpPr>
            <a:spLocks noGrp="1"/>
          </p:cNvSpPr>
          <p:nvPr>
            <p:ph idx="1"/>
          </p:nvPr>
        </p:nvSpPr>
        <p:spPr>
          <a:xfrm>
            <a:off x="539552" y="1268760"/>
            <a:ext cx="8229600" cy="4709160"/>
          </a:xfrm>
        </p:spPr>
        <p:txBody>
          <a:bodyPr/>
          <a:lstStyle/>
          <a:p>
            <a:r>
              <a:rPr kumimoji="1" lang="ja-JP" altLang="en-US" dirty="0"/>
              <a:t>亥の子</a:t>
            </a:r>
            <a:r>
              <a:rPr lang="ja-JP" altLang="en-US" dirty="0"/>
              <a:t>唄には代表的なものがふたつあります。ひとつは縁起の良い事柄を数える数え唄で</a:t>
            </a:r>
            <a:endParaRPr lang="en-US" altLang="ja-JP" dirty="0"/>
          </a:p>
          <a:p>
            <a:pPr lvl="2">
              <a:buNone/>
            </a:pPr>
            <a:r>
              <a:rPr lang="ja-JP" altLang="en-US" dirty="0"/>
              <a:t>いー</a:t>
            </a:r>
            <a:r>
              <a:rPr lang="ja-JP" altLang="en-US" dirty="0" err="1"/>
              <a:t>ち</a:t>
            </a:r>
            <a:r>
              <a:rPr lang="ja-JP" altLang="en-US" dirty="0"/>
              <a:t>ーかーらー</a:t>
            </a:r>
            <a:r>
              <a:rPr lang="ja-JP" altLang="en-US" dirty="0" err="1"/>
              <a:t>ふんま</a:t>
            </a:r>
            <a:r>
              <a:rPr lang="ja-JP" altLang="en-US" dirty="0"/>
              <a:t>えて</a:t>
            </a:r>
            <a:endParaRPr lang="en-US" altLang="ja-JP" dirty="0"/>
          </a:p>
          <a:p>
            <a:pPr lvl="2">
              <a:buNone/>
            </a:pPr>
            <a:r>
              <a:rPr lang="ja-JP" altLang="en-US" dirty="0"/>
              <a:t>にーでーにっこり</a:t>
            </a:r>
            <a:r>
              <a:rPr lang="ja-JP" altLang="en-US" dirty="0" err="1"/>
              <a:t>わー</a:t>
            </a:r>
            <a:r>
              <a:rPr lang="ja-JP" altLang="en-US" dirty="0"/>
              <a:t>ろー</a:t>
            </a:r>
            <a:r>
              <a:rPr lang="ja-JP" altLang="en-US" dirty="0" err="1"/>
              <a:t>て</a:t>
            </a:r>
            <a:endParaRPr lang="en-US" altLang="ja-JP" dirty="0"/>
          </a:p>
          <a:p>
            <a:pPr lvl="2">
              <a:buNone/>
            </a:pPr>
            <a:r>
              <a:rPr lang="ja-JP" altLang="en-US" dirty="0" err="1"/>
              <a:t>さん</a:t>
            </a:r>
            <a:r>
              <a:rPr lang="ja-JP" altLang="en-US" dirty="0"/>
              <a:t>でーさー</a:t>
            </a:r>
            <a:r>
              <a:rPr lang="ja-JP" altLang="en-US" dirty="0" err="1"/>
              <a:t>けー</a:t>
            </a:r>
            <a:r>
              <a:rPr lang="ja-JP" altLang="en-US" dirty="0"/>
              <a:t>つーくって</a:t>
            </a:r>
            <a:endParaRPr lang="en-US" altLang="ja-JP" dirty="0"/>
          </a:p>
          <a:p>
            <a:pPr>
              <a:buNone/>
            </a:pPr>
            <a:r>
              <a:rPr lang="ja-JP" altLang="en-US" dirty="0"/>
              <a:t>　というもの、もうひとつは「鬼生</a:t>
            </a:r>
            <a:r>
              <a:rPr lang="ja-JP" altLang="en-US" dirty="0" err="1"/>
              <a:t>め</a:t>
            </a:r>
            <a:r>
              <a:rPr lang="ja-JP" altLang="en-US" dirty="0"/>
              <a:t>蛇生め」として知られているもので、</a:t>
            </a:r>
            <a:endParaRPr lang="en-US" altLang="ja-JP" dirty="0"/>
          </a:p>
          <a:p>
            <a:pPr lvl="2">
              <a:buNone/>
            </a:pPr>
            <a:r>
              <a:rPr lang="ja-JP" altLang="en-US" dirty="0"/>
              <a:t>亥の子の晩に</a:t>
            </a:r>
            <a:endParaRPr lang="en-US" altLang="ja-JP" dirty="0"/>
          </a:p>
          <a:p>
            <a:pPr lvl="2">
              <a:buNone/>
            </a:pPr>
            <a:r>
              <a:rPr lang="ja-JP" altLang="en-US" dirty="0"/>
              <a:t>亥の子餅</a:t>
            </a:r>
            <a:r>
              <a:rPr lang="ja-JP" altLang="en-US" dirty="0" err="1"/>
              <a:t>つー</a:t>
            </a:r>
            <a:r>
              <a:rPr lang="ja-JP" altLang="en-US" dirty="0"/>
              <a:t>くって</a:t>
            </a:r>
            <a:endParaRPr lang="en-US" altLang="ja-JP" dirty="0"/>
          </a:p>
          <a:p>
            <a:pPr lvl="2">
              <a:buNone/>
            </a:pPr>
            <a:r>
              <a:rPr lang="ja-JP" altLang="en-US" dirty="0"/>
              <a:t>祝わんもんは</a:t>
            </a:r>
            <a:endParaRPr lang="en-US" altLang="ja-JP" dirty="0"/>
          </a:p>
          <a:p>
            <a:pPr lvl="2">
              <a:buNone/>
            </a:pPr>
            <a:r>
              <a:rPr lang="ja-JP" altLang="en-US" dirty="0"/>
              <a:t>鬼生</a:t>
            </a:r>
            <a:r>
              <a:rPr lang="ja-JP" altLang="en-US" dirty="0" err="1"/>
              <a:t>め</a:t>
            </a:r>
            <a:r>
              <a:rPr lang="ja-JP" altLang="en-US" dirty="0"/>
              <a:t>蛇（じゃ）生め</a:t>
            </a:r>
            <a:endParaRPr lang="en-US" altLang="ja-JP" dirty="0"/>
          </a:p>
          <a:p>
            <a:pPr>
              <a:buNone/>
            </a:pPr>
            <a:r>
              <a:rPr lang="ja-JP" altLang="en-US" dirty="0"/>
              <a:t>　と歌います。</a:t>
            </a:r>
            <a:endParaRPr lang="en-US" altLang="ja-JP" dirty="0"/>
          </a:p>
          <a:p>
            <a:pPr>
              <a:buNone/>
            </a:pPr>
            <a:endParaRPr lang="en-US" altLang="ja-JP"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ひらめき">
  <a:themeElements>
    <a:clrScheme name="ひらめき">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ひらめき">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ひらめき">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79</TotalTime>
  <Words>299</Words>
  <Application>Microsoft Office PowerPoint</Application>
  <PresentationFormat>画面に合わせる (4:3)</PresentationFormat>
  <Paragraphs>22</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HG丸ｺﾞｼｯｸM-PRO</vt:lpstr>
      <vt:lpstr>HG明朝B</vt:lpstr>
      <vt:lpstr>Book Antiqua</vt:lpstr>
      <vt:lpstr>Lucida Sans</vt:lpstr>
      <vt:lpstr>Wingdings</vt:lpstr>
      <vt:lpstr>Wingdings 2</vt:lpstr>
      <vt:lpstr>Wingdings 3</vt:lpstr>
      <vt:lpstr>ひらめき</vt:lpstr>
      <vt:lpstr>亥の子の世界 （下手なスライド version）</vt:lpstr>
      <vt:lpstr>亥の子とは</vt:lpstr>
      <vt:lpstr>類似の行事</vt:lpstr>
      <vt:lpstr>四国の亥の子</vt:lpstr>
      <vt:lpstr>亥の子唄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亥の子の世界</dc:title>
  <dc:creator>shiota</dc:creator>
  <cp:lastModifiedBy>shiota</cp:lastModifiedBy>
  <cp:revision>14</cp:revision>
  <dcterms:created xsi:type="dcterms:W3CDTF">2014-06-24T07:27:23Z</dcterms:created>
  <dcterms:modified xsi:type="dcterms:W3CDTF">2019-06-26T10:32:42Z</dcterms:modified>
</cp:coreProperties>
</file>