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15"/>
  </p:notesMasterIdLst>
  <p:sldIdLst>
    <p:sldId id="256" r:id="rId2"/>
    <p:sldId id="257" r:id="rId3"/>
    <p:sldId id="258" r:id="rId4"/>
    <p:sldId id="259" r:id="rId5"/>
    <p:sldId id="269" r:id="rId6"/>
    <p:sldId id="260"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8784" autoAdjust="0"/>
  </p:normalViewPr>
  <p:slideViewPr>
    <p:cSldViewPr snapToGrid="0">
      <p:cViewPr varScale="1">
        <p:scale>
          <a:sx n="62" d="100"/>
          <a:sy n="62" d="100"/>
        </p:scale>
        <p:origin x="102" y="4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image" Target="../media/image1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2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F8EA93-D8C0-4F86-B7D7-7F333FA0345D}" type="datetimeFigureOut">
              <a:rPr kumimoji="1" lang="ja-JP" altLang="en-US" smtClean="0"/>
              <a:pPr/>
              <a:t>2020/7/18</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FA1F77D-35CA-45A8-A33D-09B5B11EAC71}" type="slidenum">
              <a:rPr kumimoji="1" lang="ja-JP" altLang="en-US" smtClean="0"/>
              <a:pPr/>
              <a:t>‹#›</a:t>
            </a:fld>
            <a:endParaRPr kumimoji="1" lang="ja-JP" altLang="en-US"/>
          </a:p>
        </p:txBody>
      </p:sp>
    </p:spTree>
    <p:extLst>
      <p:ext uri="{BB962C8B-B14F-4D97-AF65-F5344CB8AC3E}">
        <p14:creationId xmlns:p14="http://schemas.microsoft.com/office/powerpoint/2010/main" val="1553110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今日は円周率について次のような内容でお話しします。</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まずは小数点以下</a:t>
            </a:r>
            <a:r>
              <a:rPr lang="en-US" altLang="ja-JP" sz="4100" dirty="0">
                <a:latin typeface="AR P丸ゴシック体M" panose="020B0600010101010101" pitchFamily="50" charset="-128"/>
                <a:ea typeface="AR P丸ゴシック体M" panose="020B0600010101010101" pitchFamily="50" charset="-128"/>
              </a:rPr>
              <a:t>100</a:t>
            </a:r>
            <a:r>
              <a:rPr lang="ja-JP" altLang="en-US" sz="4100" dirty="0">
                <a:latin typeface="AR P丸ゴシック体M" panose="020B0600010101010101" pitchFamily="50" charset="-128"/>
                <a:ea typeface="AR P丸ゴシック体M" panose="020B0600010101010101" pitchFamily="50" charset="-128"/>
              </a:rPr>
              <a:t>桁のご紹介、</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円周率を近似する分数のお話、</a:t>
            </a:r>
            <a:endParaRPr lang="en-US" altLang="ja-JP" sz="4100"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1800"/>
              </a:spcAft>
              <a:buClrTx/>
              <a:buSzTx/>
              <a:buFontTx/>
              <a:buNone/>
              <a:tabLst/>
              <a:defRPr/>
            </a:pPr>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公式のいろいろ、</a:t>
            </a:r>
            <a:endParaRPr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kumimoji="1" lang="ja-JP" altLang="en-US" sz="4100" dirty="0">
                <a:latin typeface="AR P丸ゴシック体M" panose="020B0600010101010101" pitchFamily="50" charset="-128"/>
                <a:ea typeface="AR P丸ゴシック体M" panose="020B0600010101010101" pitchFamily="50" charset="-128"/>
              </a:rPr>
              <a:t>手計算で頑張ったシャンクスという人のお話、</a:t>
            </a:r>
            <a:endParaRPr kumimoji="1" lang="en-US" altLang="ja-JP" sz="4100" dirty="0">
              <a:latin typeface="AR P丸ゴシック体M" panose="020B0600010101010101" pitchFamily="50" charset="-128"/>
              <a:ea typeface="AR P丸ゴシック体M" panose="020B0600010101010101" pitchFamily="50" charset="-128"/>
            </a:endParaRPr>
          </a:p>
          <a:p>
            <a:pPr marL="0" indent="0">
              <a:spcAft>
                <a:spcPts val="1800"/>
              </a:spcAft>
              <a:buNone/>
            </a:pPr>
            <a:r>
              <a:rPr lang="ja-JP" altLang="en-US" sz="4100" dirty="0">
                <a:latin typeface="AR P丸ゴシック体M" panose="020B0600010101010101" pitchFamily="50" charset="-128"/>
                <a:ea typeface="AR P丸ゴシック体M" panose="020B0600010101010101" pitchFamily="50" charset="-128"/>
              </a:rPr>
              <a:t>ゼータ関数との関係、</a:t>
            </a:r>
            <a:endParaRPr kumimoji="1" lang="en-US" altLang="ja-JP" sz="4100" dirty="0">
              <a:latin typeface="AR P丸ゴシック体M" panose="020B0600010101010101" pitchFamily="50" charset="-128"/>
              <a:ea typeface="AR P丸ゴシック体M" panose="020B0600010101010101" pitchFamily="50" charset="-128"/>
            </a:endParaRPr>
          </a:p>
          <a:p>
            <a:r>
              <a:rPr kumimoji="1" lang="ja-JP" altLang="en-US" dirty="0"/>
              <a:t>などです。</a:t>
            </a:r>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2</a:t>
            </a:fld>
            <a:endParaRPr kumimoji="1" lang="ja-JP" altLang="en-US"/>
          </a:p>
        </p:txBody>
      </p:sp>
    </p:spTree>
    <p:extLst>
      <p:ext uri="{BB962C8B-B14F-4D97-AF65-F5344CB8AC3E}">
        <p14:creationId xmlns:p14="http://schemas.microsoft.com/office/powerpoint/2010/main" val="11577846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00000"/>
              </a:lnSpc>
            </a:pPr>
            <a:r>
              <a:rPr kumimoji="1" lang="ja-JP" altLang="en-US" sz="1200" cap="none" dirty="0">
                <a:latin typeface="AR P丸ゴシック体M" panose="020B0600010101010101" pitchFamily="50" charset="-128"/>
                <a:ea typeface="AR P丸ゴシック体M" panose="020B0600010101010101" pitchFamily="50" charset="-128"/>
              </a:rPr>
              <a:t>オイラー先生は次のような公式を見つけました</a:t>
            </a:r>
            <a:r>
              <a:rPr lang="ja-JP" altLang="en-US" sz="1200" cap="none" dirty="0">
                <a:latin typeface="AR P丸ゴシック体M" panose="020B0600010101010101" pitchFamily="50" charset="-128"/>
                <a:ea typeface="AR P丸ゴシック体M" panose="020B0600010101010101" pitchFamily="50" charset="-128"/>
              </a:rPr>
              <a:t>：</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1200" cap="none" dirty="0">
                <a:latin typeface="AR P丸ゴシック体M" panose="020B0600010101010101" pitchFamily="50" charset="-128"/>
                <a:ea typeface="AR P丸ゴシック体M" panose="020B0600010101010101" pitchFamily="50" charset="-128"/>
              </a:rPr>
              <a:t>これはリーマンの</a:t>
            </a:r>
            <a:r>
              <a:rPr lang="ja-JP" altLang="en-US" sz="1200" cap="none" dirty="0">
                <a:latin typeface="AR P丸ゴシック体M" panose="020B0600010101010101" pitchFamily="50" charset="-128"/>
                <a:ea typeface="AR P丸ゴシック体M" panose="020B0600010101010101" pitchFamily="50" charset="-128"/>
              </a:rPr>
              <a:t>ゼータ関数</a:t>
            </a:r>
            <a:r>
              <a:rPr kumimoji="1" lang="ja-JP" altLang="en-US" sz="1200" cap="none" dirty="0">
                <a:latin typeface="AR P丸ゴシック体M" panose="020B0600010101010101" pitchFamily="50" charset="-128"/>
                <a:ea typeface="AR P丸ゴシック体M" panose="020B0600010101010101" pitchFamily="50" charset="-128"/>
              </a:rPr>
              <a:t>という関数の </a:t>
            </a:r>
            <a:r>
              <a:rPr lang="en-US" altLang="ja-JP" sz="1200" i="1" cap="none" dirty="0">
                <a:latin typeface="Georgia" panose="02040502050405020303" pitchFamily="18" charset="0"/>
                <a:ea typeface="AR P丸ゴシック体M" panose="020B0600010101010101" pitchFamily="50" charset="-128"/>
              </a:rPr>
              <a:t>s</a:t>
            </a:r>
            <a:r>
              <a:rPr kumimoji="1" lang="en-US" altLang="ja-JP" sz="1200" cap="none" dirty="0">
                <a:latin typeface="Georgia" panose="02040502050405020303" pitchFamily="18" charset="0"/>
                <a:ea typeface="AR P丸ゴシック体M" panose="020B0600010101010101" pitchFamily="50" charset="-128"/>
              </a:rPr>
              <a:t> = 2 </a:t>
            </a:r>
            <a:r>
              <a:rPr kumimoji="1" lang="ja-JP" altLang="en-US" sz="1200" cap="none" dirty="0" err="1">
                <a:latin typeface="AR P丸ゴシック体M" panose="020B0600010101010101" pitchFamily="50" charset="-128"/>
                <a:ea typeface="AR P丸ゴシック体M" panose="020B0600010101010101" pitchFamily="50" charset="-128"/>
              </a:rPr>
              <a:t>での</a:t>
            </a:r>
            <a:r>
              <a:rPr kumimoji="1" lang="ja-JP" altLang="en-US" sz="1200" cap="none" dirty="0">
                <a:latin typeface="AR P丸ゴシック体M" panose="020B0600010101010101" pitchFamily="50" charset="-128"/>
                <a:ea typeface="AR P丸ゴシック体M" panose="020B0600010101010101" pitchFamily="50" charset="-128"/>
              </a:rPr>
              <a:t>値が円周率で表されるという公式です。</a:t>
            </a:r>
            <a:endParaRPr kumimoji="1"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リーマンのゼータ関数は素数の情報をすべて含んでいる関数であると信じられています。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素数の秘密を秘めた関数と円周率が結びついているというのはとても興味深いことです。</a:t>
            </a:r>
            <a:endParaRPr lang="en-US" altLang="ja-JP" sz="1200" cap="none"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cap="none" dirty="0">
                <a:latin typeface="AR P丸ゴシック体M" panose="020B0600010101010101" pitchFamily="50" charset="-128"/>
                <a:ea typeface="AR P丸ゴシック体M" panose="020B0600010101010101" pitchFamily="50" charset="-128"/>
              </a:rPr>
              <a:t>このゼータ関数についての予想が世紀の未解決問題「リーマン予想」です。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11</a:t>
            </a:fld>
            <a:endParaRPr kumimoji="1" lang="ja-JP" altLang="en-US"/>
          </a:p>
        </p:txBody>
      </p:sp>
    </p:spTree>
    <p:extLst>
      <p:ext uri="{BB962C8B-B14F-4D97-AF65-F5344CB8AC3E}">
        <p14:creationId xmlns:p14="http://schemas.microsoft.com/office/powerpoint/2010/main" val="28412666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0" dirty="0">
                <a:latin typeface="AR P丸ゴシック体M" panose="020B0600010101010101" pitchFamily="50" charset="-128"/>
                <a:ea typeface="AR P丸ゴシック体M" panose="020B0600010101010101" pitchFamily="50" charset="-128"/>
              </a:rPr>
              <a:t>参考文献は次の通りです。</a:t>
            </a:r>
            <a:endParaRPr kumimoji="1" lang="ja-JP" altLang="en-US" b="0"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12</a:t>
            </a:fld>
            <a:endParaRPr kumimoji="1" lang="ja-JP" altLang="en-US"/>
          </a:p>
        </p:txBody>
      </p:sp>
    </p:spTree>
    <p:extLst>
      <p:ext uri="{BB962C8B-B14F-4D97-AF65-F5344CB8AC3E}">
        <p14:creationId xmlns:p14="http://schemas.microsoft.com/office/powerpoint/2010/main" val="305254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AR P丸ゴシック体M" panose="020B0600010101010101" pitchFamily="50" charset="-128"/>
                <a:ea typeface="AR P丸ゴシック体M" panose="020B0600010101010101" pitchFamily="50" charset="-128"/>
              </a:rPr>
              <a:t>ご清聴ありがとうございました。</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13</a:t>
            </a:fld>
            <a:endParaRPr kumimoji="1" lang="ja-JP" altLang="en-US"/>
          </a:p>
        </p:txBody>
      </p:sp>
    </p:spTree>
    <p:extLst>
      <p:ext uri="{BB962C8B-B14F-4D97-AF65-F5344CB8AC3E}">
        <p14:creationId xmlns:p14="http://schemas.microsoft.com/office/powerpoint/2010/main" val="39762240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sz="1200" dirty="0">
                <a:latin typeface="AR P丸ゴシック体M" panose="020B0600010101010101" pitchFamily="50" charset="-128"/>
                <a:ea typeface="AR P丸ゴシック体M" panose="020B0600010101010101" pitchFamily="50" charset="-128"/>
              </a:rPr>
              <a:t>円周率の小数点以下</a:t>
            </a:r>
            <a:r>
              <a:rPr lang="en-US" altLang="ja-JP" sz="1200" dirty="0">
                <a:latin typeface="AR P丸ゴシック体M" panose="020B0600010101010101" pitchFamily="50" charset="-128"/>
                <a:ea typeface="AR P丸ゴシック体M" panose="020B0600010101010101" pitchFamily="50" charset="-128"/>
              </a:rPr>
              <a:t>100</a:t>
            </a:r>
            <a:r>
              <a:rPr lang="ja-JP" altLang="en-US" sz="1200" dirty="0">
                <a:latin typeface="AR P丸ゴシック体M" panose="020B0600010101010101" pitchFamily="50" charset="-128"/>
                <a:ea typeface="AR P丸ゴシック体M" panose="020B0600010101010101" pitchFamily="50" charset="-128"/>
              </a:rPr>
              <a:t>桁は</a:t>
            </a:r>
            <a:endParaRPr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3.141592 </a:t>
            </a:r>
            <a:r>
              <a:rPr kumimoji="1" lang="ja-JP" altLang="en-US" sz="1200" dirty="0">
                <a:latin typeface="AR P丸ゴシック体M" panose="020B0600010101010101" pitchFamily="50" charset="-128"/>
                <a:ea typeface="AR P丸ゴシック体M" panose="020B0600010101010101" pitchFamily="50" charset="-128"/>
              </a:rPr>
              <a:t>なんたらかんたらです。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語呂あわせには</a:t>
            </a:r>
            <a:endParaRPr kumimoji="1" lang="en-US" altLang="ja-JP" sz="3200"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1800"/>
              </a:spcBef>
              <a:buNone/>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a:p>
            <a:pPr marL="0" indent="0">
              <a:spcBef>
                <a:spcPts val="600"/>
              </a:spcBef>
              <a:buNone/>
            </a:pPr>
            <a:r>
              <a:rPr kumimoji="1" lang="ja-JP" altLang="en-US" sz="3200" dirty="0">
                <a:latin typeface="AR P丸ゴシック体M" panose="020B0600010101010101" pitchFamily="50" charset="-128"/>
                <a:ea typeface="AR P丸ゴシック体M" panose="020B0600010101010101" pitchFamily="50" charset="-128"/>
              </a:rPr>
              <a:t>などがありますが、</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みなさんはどこまで言えますか？</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3</a:t>
            </a:fld>
            <a:endParaRPr kumimoji="1" lang="ja-JP" altLang="en-US"/>
          </a:p>
        </p:txBody>
      </p:sp>
    </p:spTree>
    <p:extLst>
      <p:ext uri="{BB962C8B-B14F-4D97-AF65-F5344CB8AC3E}">
        <p14:creationId xmlns:p14="http://schemas.microsoft.com/office/powerpoint/2010/main" val="739242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dirty="0">
                <a:latin typeface="AR P丸ゴシック体M" panose="020B0600010101010101" pitchFamily="50" charset="-128"/>
                <a:ea typeface="AR P丸ゴシック体M" panose="020B0600010101010101" pitchFamily="50" charset="-128"/>
              </a:rPr>
              <a:t>円周率を近似する分数が昔からいろいろ知られています。</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en-US" altLang="ja-JP" sz="1200" dirty="0">
                <a:latin typeface="AR P丸ゴシック体M" panose="020B0600010101010101" pitchFamily="50" charset="-128"/>
                <a:ea typeface="AR P丸ゴシック体M" panose="020B0600010101010101" pitchFamily="50" charset="-128"/>
              </a:rPr>
              <a:t>7 </a:t>
            </a:r>
            <a:r>
              <a:rPr kumimoji="1" lang="ja-JP" altLang="en-US" sz="1200" dirty="0">
                <a:latin typeface="AR P丸ゴシック体M" panose="020B0600010101010101" pitchFamily="50" charset="-128"/>
                <a:ea typeface="AR P丸ゴシック体M" panose="020B0600010101010101" pitchFamily="50" charset="-128"/>
              </a:rPr>
              <a:t>分の </a:t>
            </a:r>
            <a:r>
              <a:rPr kumimoji="1" lang="en-US" altLang="ja-JP" sz="1200" dirty="0">
                <a:latin typeface="AR P丸ゴシック体M" panose="020B0600010101010101" pitchFamily="50" charset="-128"/>
                <a:ea typeface="AR P丸ゴシック体M" panose="020B0600010101010101" pitchFamily="50" charset="-128"/>
              </a:rPr>
              <a:t>22 </a:t>
            </a:r>
            <a:r>
              <a:rPr kumimoji="1" lang="ja-JP" altLang="en-US" sz="1200" dirty="0">
                <a:latin typeface="AR P丸ゴシック体M" panose="020B0600010101010101" pitchFamily="50" charset="-128"/>
                <a:ea typeface="AR P丸ゴシック体M" panose="020B0600010101010101" pitchFamily="50" charset="-128"/>
              </a:rPr>
              <a:t>は</a:t>
            </a:r>
            <a:r>
              <a:rPr kumimoji="1" lang="ja-JP" altLang="en-US" sz="1200" baseline="0" dirty="0">
                <a:latin typeface="AR P丸ゴシック体M" panose="020B0600010101010101" pitchFamily="50" charset="-128"/>
                <a:ea typeface="AR P丸ゴシック体M" panose="020B0600010101010101" pitchFamily="50" charset="-128"/>
              </a:rPr>
              <a:t> </a:t>
            </a:r>
            <a:r>
              <a:rPr kumimoji="1" lang="en-US" altLang="ja-JP" sz="1200" baseline="0" dirty="0">
                <a:latin typeface="AR P丸ゴシック体M" panose="020B0600010101010101" pitchFamily="50" charset="-128"/>
                <a:ea typeface="AR P丸ゴシック体M" panose="020B0600010101010101" pitchFamily="50" charset="-128"/>
              </a:rPr>
              <a:t>3.14 </a:t>
            </a:r>
            <a:r>
              <a:rPr kumimoji="1" lang="ja-JP" altLang="en-US" sz="1200" baseline="0" dirty="0" err="1">
                <a:latin typeface="AR P丸ゴシック体M" panose="020B0600010101010101" pitchFamily="50" charset="-128"/>
                <a:ea typeface="AR P丸ゴシック体M" panose="020B0600010101010101" pitchFamily="50" charset="-128"/>
              </a:rPr>
              <a:t>まで</a:t>
            </a:r>
            <a:r>
              <a:rPr kumimoji="1" lang="ja-JP" altLang="en-US" sz="1200" baseline="0" dirty="0">
                <a:latin typeface="AR P丸ゴシック体M" panose="020B0600010101010101" pitchFamily="50" charset="-128"/>
                <a:ea typeface="AR P丸ゴシック体M" panose="020B0600010101010101" pitchFamily="50" charset="-128"/>
              </a:rPr>
              <a:t>正しく、</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113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355 </a:t>
            </a:r>
            <a:r>
              <a:rPr kumimoji="1" lang="ja-JP" altLang="en-US" sz="1200" baseline="0" dirty="0">
                <a:latin typeface="AR P丸ゴシック体M" panose="020B0600010101010101" pitchFamily="50" charset="-128"/>
                <a:ea typeface="AR P丸ゴシック体M" panose="020B0600010101010101" pitchFamily="50" charset="-128"/>
              </a:rPr>
              <a:t>は </a:t>
            </a:r>
            <a:r>
              <a:rPr kumimoji="1" lang="en-US" altLang="ja-JP" sz="1200" baseline="0" dirty="0">
                <a:latin typeface="AR P丸ゴシック体M" panose="020B0600010101010101" pitchFamily="50" charset="-128"/>
                <a:ea typeface="AR P丸ゴシック体M" panose="020B0600010101010101" pitchFamily="50" charset="-128"/>
              </a:rPr>
              <a:t>3.141592 </a:t>
            </a:r>
            <a:r>
              <a:rPr kumimoji="1" lang="ja-JP" altLang="en-US" sz="1200" baseline="0" dirty="0">
                <a:latin typeface="AR P丸ゴシック体M" panose="020B0600010101010101" pitchFamily="50" charset="-128"/>
                <a:ea typeface="AR P丸ゴシック体M" panose="020B0600010101010101" pitchFamily="50" charset="-128"/>
              </a:rPr>
              <a:t>まで、</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33215 </a:t>
            </a:r>
            <a:r>
              <a:rPr kumimoji="1" lang="ja-JP" altLang="en-US" sz="1200" baseline="0" dirty="0">
                <a:latin typeface="AR P丸ゴシック体M" panose="020B0600010101010101" pitchFamily="50" charset="-128"/>
                <a:ea typeface="AR P丸ゴシック体M" panose="020B0600010101010101" pitchFamily="50" charset="-128"/>
              </a:rPr>
              <a:t>分の </a:t>
            </a:r>
            <a:r>
              <a:rPr kumimoji="1" lang="en-US" altLang="ja-JP" sz="1200" baseline="0" dirty="0">
                <a:latin typeface="AR P丸ゴシック体M" panose="020B0600010101010101" pitchFamily="50" charset="-128"/>
                <a:ea typeface="AR P丸ゴシック体M" panose="020B0600010101010101" pitchFamily="50" charset="-128"/>
              </a:rPr>
              <a:t>104348 </a:t>
            </a:r>
            <a:r>
              <a:rPr kumimoji="1" lang="ja-JP" altLang="en-US" sz="1200" baseline="0" dirty="0">
                <a:latin typeface="AR P丸ゴシック体M" panose="020B0600010101010101" pitchFamily="50" charset="-128"/>
                <a:ea typeface="AR P丸ゴシック体M" panose="020B0600010101010101" pitchFamily="50" charset="-128"/>
              </a:rPr>
              <a:t>になると小数点以下</a:t>
            </a:r>
            <a:r>
              <a:rPr kumimoji="1" lang="en-US" altLang="ja-JP" sz="1200" baseline="0" dirty="0">
                <a:latin typeface="AR P丸ゴシック体M" panose="020B0600010101010101" pitchFamily="50" charset="-128"/>
                <a:ea typeface="AR P丸ゴシック体M" panose="020B0600010101010101" pitchFamily="50" charset="-128"/>
              </a:rPr>
              <a:t>8</a:t>
            </a:r>
            <a:r>
              <a:rPr kumimoji="1" lang="ja-JP" altLang="en-US" sz="1200" baseline="0" dirty="0">
                <a:latin typeface="AR P丸ゴシック体M" panose="020B0600010101010101" pitchFamily="50" charset="-128"/>
                <a:ea typeface="AR P丸ゴシック体M" panose="020B0600010101010101" pitchFamily="50" charset="-128"/>
              </a:rPr>
              <a:t>桁まで正しい値が得られます。</a:t>
            </a:r>
            <a:endParaRPr kumimoji="1" lang="en-US" altLang="ja-JP" sz="1200" baseline="0" dirty="0">
              <a:latin typeface="AR P丸ゴシック体M" panose="020B0600010101010101" pitchFamily="50" charset="-128"/>
              <a:ea typeface="AR P丸ゴシック体M" panose="020B0600010101010101" pitchFamily="50" charset="-128"/>
            </a:endParaRPr>
          </a:p>
          <a:p>
            <a:r>
              <a:rPr kumimoji="1" lang="en-US" altLang="ja-JP" sz="1200" baseline="0" dirty="0">
                <a:latin typeface="AR P丸ゴシック体M" panose="020B0600010101010101" pitchFamily="50" charset="-128"/>
                <a:ea typeface="AR P丸ゴシック体M" panose="020B0600010101010101" pitchFamily="50" charset="-128"/>
              </a:rPr>
              <a:t> </a:t>
            </a:r>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4</a:t>
            </a:fld>
            <a:endParaRPr kumimoji="1" lang="ja-JP" altLang="en-US"/>
          </a:p>
        </p:txBody>
      </p:sp>
    </p:spTree>
    <p:extLst>
      <p:ext uri="{BB962C8B-B14F-4D97-AF65-F5344CB8AC3E}">
        <p14:creationId xmlns:p14="http://schemas.microsoft.com/office/powerpoint/2010/main" val="3941666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a:lnSpc>
                <a:spcPct val="150000"/>
              </a:lnSpc>
              <a:spcAft>
                <a:spcPts val="1800"/>
              </a:spcAft>
            </a:pPr>
            <a:r>
              <a:rPr kumimoji="1" lang="ja-JP" altLang="en-US" sz="1200" dirty="0">
                <a:latin typeface="AR P丸ゴシック体M" panose="020B0600010101010101" pitchFamily="50" charset="-128"/>
                <a:ea typeface="AR P丸ゴシック体M" panose="020B0600010101010101" pitchFamily="50" charset="-128"/>
              </a:rPr>
              <a:t>円に内接する正多角形の周の長さを測ることによって近似値を求めることができます。</a:t>
            </a:r>
            <a:endParaRPr kumimoji="1" lang="en-US" altLang="ja-JP" sz="1200" dirty="0">
              <a:latin typeface="AR P丸ゴシック体M" panose="020B0600010101010101" pitchFamily="50" charset="-128"/>
              <a:ea typeface="AR P丸ゴシック体M" panose="020B0600010101010101" pitchFamily="50" charset="-128"/>
            </a:endParaRP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6</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12</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3.105828...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24</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3.132628...</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正</a:t>
            </a:r>
            <a:r>
              <a:rPr kumimoji="1" lang="en-US" altLang="ja-JP" sz="1200" dirty="0">
                <a:latin typeface="AR P丸ゴシック体M" panose="020B0600010101010101" pitchFamily="50" charset="-128"/>
                <a:ea typeface="AR P丸ゴシック体M" panose="020B0600010101010101" pitchFamily="50" charset="-128"/>
              </a:rPr>
              <a:t>48</a:t>
            </a:r>
            <a:r>
              <a:rPr kumimoji="1" lang="ja-JP" altLang="en-US" sz="1200" dirty="0">
                <a:latin typeface="AR P丸ゴシック体M" panose="020B0600010101010101" pitchFamily="50" charset="-128"/>
                <a:ea typeface="AR P丸ゴシック体M" panose="020B0600010101010101" pitchFamily="50" charset="-128"/>
              </a:rPr>
              <a:t>角形で </a:t>
            </a:r>
            <a:r>
              <a:rPr kumimoji="1" lang="en-US" altLang="ja-JP" sz="1200" dirty="0">
                <a:latin typeface="AR P丸ゴシック体M" panose="020B0600010101010101" pitchFamily="50" charset="-128"/>
                <a:ea typeface="AR P丸ゴシック体M" panose="020B0600010101010101" pitchFamily="50" charset="-128"/>
              </a:rPr>
              <a:t>3.139350...</a:t>
            </a:r>
          </a:p>
          <a:p>
            <a:pPr marL="0" indent="0">
              <a:lnSpc>
                <a:spcPct val="150000"/>
              </a:lnSpc>
              <a:buFont typeface="Wingdings" panose="05000000000000000000" pitchFamily="2" charset="2"/>
              <a:buNone/>
            </a:pPr>
            <a:r>
              <a:rPr kumimoji="1" lang="ja-JP" altLang="en-US" sz="1200" dirty="0">
                <a:latin typeface="AR P丸ゴシック体M" panose="020B0600010101010101" pitchFamily="50" charset="-128"/>
                <a:ea typeface="AR P丸ゴシック体M" panose="020B0600010101010101" pitchFamily="50" charset="-128"/>
              </a:rPr>
              <a:t>といった具合です。</a:t>
            </a: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5</a:t>
            </a:fld>
            <a:endParaRPr kumimoji="1" lang="ja-JP" altLang="en-US"/>
          </a:p>
        </p:txBody>
      </p:sp>
    </p:spTree>
    <p:extLst>
      <p:ext uri="{BB962C8B-B14F-4D97-AF65-F5344CB8AC3E}">
        <p14:creationId xmlns:p14="http://schemas.microsoft.com/office/powerpoint/2010/main" val="2683000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1200" cap="none" dirty="0">
                <a:latin typeface="Georgia" panose="02040502050405020303" pitchFamily="18" charset="0"/>
                <a:ea typeface="AR P丸ゴシック体M" panose="020B0600010101010101" pitchFamily="50" charset="-128"/>
              </a:rPr>
              <a:t>微分積分学が発達すると、関数を用いた公式が作られるようになりました。</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の逆関数を </a:t>
            </a: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と表します。</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kumimoji="1" lang="en-US" altLang="ja-JP" sz="1200" cap="none" dirty="0">
                <a:latin typeface="Georgia" panose="02040502050405020303" pitchFamily="18" charset="0"/>
                <a:ea typeface="AR P丸ゴシック体M" panose="020B0600010101010101" pitchFamily="50" charset="-128"/>
              </a:rPr>
              <a:t>45</a:t>
            </a:r>
            <a:r>
              <a:rPr kumimoji="1" lang="ja-JP" altLang="en-US" sz="1200" cap="none" dirty="0">
                <a:latin typeface="Georgia" panose="02040502050405020303" pitchFamily="18" charset="0"/>
                <a:ea typeface="AR P丸ゴシック体M" panose="020B0600010101010101" pitchFamily="50" charset="-128"/>
              </a:rPr>
              <a:t>度のタンジェントが </a:t>
            </a:r>
            <a:r>
              <a:rPr kumimoji="1" lang="en-US" altLang="ja-JP" sz="1200" cap="none" dirty="0">
                <a:latin typeface="Georgia" panose="02040502050405020303" pitchFamily="18" charset="0"/>
                <a:ea typeface="AR P丸ゴシック体M" panose="020B0600010101010101" pitchFamily="50" charset="-128"/>
              </a:rPr>
              <a:t>1 </a:t>
            </a:r>
            <a:r>
              <a:rPr kumimoji="1" lang="ja-JP" altLang="en-US" sz="1200" cap="none" dirty="0">
                <a:latin typeface="Georgia" panose="02040502050405020303" pitchFamily="18" charset="0"/>
                <a:ea typeface="AR P丸ゴシック体M" panose="020B0600010101010101" pitchFamily="50" charset="-128"/>
              </a:rPr>
              <a:t>ですから</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en-US" altLang="ja-JP" sz="1200" cap="none" dirty="0">
                <a:latin typeface="AR P丸ゴシック体M" panose="020B0600010101010101" pitchFamily="50" charset="-128"/>
                <a:ea typeface="AR P丸ゴシック体M" panose="020B0600010101010101" pitchFamily="50" charset="-128"/>
              </a:rPr>
              <a:t>1</a:t>
            </a:r>
            <a:r>
              <a:rPr kumimoji="1" lang="en-US" altLang="ja-JP" sz="1200" cap="none"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は</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分のパイになり、</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パイ　イコール　</a:t>
            </a:r>
            <a:r>
              <a:rPr kumimoji="1" lang="en-US" altLang="ja-JP" sz="1200" cap="none" dirty="0">
                <a:latin typeface="Georgia" panose="02040502050405020303" pitchFamily="18" charset="0"/>
                <a:ea typeface="AR P丸ゴシック体M" panose="020B0600010101010101" pitchFamily="50" charset="-128"/>
              </a:rPr>
              <a:t>4</a:t>
            </a:r>
            <a:r>
              <a:rPr kumimoji="1" lang="ja-JP" altLang="en-US" sz="1200" cap="none" dirty="0">
                <a:latin typeface="Georgia" panose="02040502050405020303" pitchFamily="18" charset="0"/>
                <a:ea typeface="AR P丸ゴシック体M" panose="020B0600010101010101" pitchFamily="50" charset="-128"/>
              </a:rPr>
              <a:t>倍のアークタンジェント</a:t>
            </a:r>
            <a:r>
              <a:rPr kumimoji="1" lang="ja-JP" altLang="en-US" sz="1200" cap="none" baseline="0" dirty="0">
                <a:latin typeface="Georgia" panose="02040502050405020303" pitchFamily="18" charset="0"/>
                <a:ea typeface="AR P丸ゴシック体M" panose="020B0600010101010101" pitchFamily="50" charset="-128"/>
              </a:rPr>
              <a:t> </a:t>
            </a:r>
            <a:r>
              <a:rPr kumimoji="1" lang="ja-JP" altLang="en-US" sz="1200" cap="none" dirty="0">
                <a:latin typeface="Georgia" panose="02040502050405020303" pitchFamily="18" charset="0"/>
                <a:ea typeface="AR P丸ゴシック体M" panose="020B0600010101010101" pitchFamily="50" charset="-128"/>
              </a:rPr>
              <a:t>１</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kumimoji="1" lang="ja-JP" altLang="en-US" sz="1200" cap="none" dirty="0">
                <a:latin typeface="Georgia" panose="02040502050405020303" pitchFamily="18" charset="0"/>
                <a:ea typeface="AR P丸ゴシック体M" panose="020B0600010101010101" pitchFamily="50" charset="-128"/>
              </a:rPr>
              <a:t>という式が成り立ちます。</a:t>
            </a:r>
            <a:endParaRPr kumimoji="1" lang="en-US" altLang="ja-JP" sz="1200" cap="none" dirty="0">
              <a:latin typeface="Georgia" panose="02040502050405020303" pitchFamily="18" charset="0"/>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ここに</a:t>
            </a:r>
            <a:r>
              <a:rPr lang="ja-JP" altLang="en-US" sz="1200" cap="none" dirty="0">
                <a:latin typeface="Georgia" panose="02040502050405020303" pitchFamily="18" charset="0"/>
                <a:ea typeface="AR P丸ゴシック体M" panose="020B0600010101010101" pitchFamily="50" charset="-128"/>
              </a:rPr>
              <a:t>アークタンジェント</a:t>
            </a:r>
            <a:r>
              <a:rPr lang="ja-JP" altLang="en-US" sz="1200" cap="none" dirty="0">
                <a:latin typeface="AR P丸ゴシック体M" panose="020B0600010101010101" pitchFamily="50" charset="-128"/>
                <a:ea typeface="AR P丸ゴシック体M" panose="020B0600010101010101" pitchFamily="50" charset="-128"/>
              </a:rPr>
              <a:t>の展開式を用いると</a:t>
            </a:r>
            <a:endParaRPr kumimoji="1"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こういう式が得られます。</a:t>
            </a:r>
            <a:endParaRPr lang="en-US" altLang="ja-JP" sz="1200" cap="none" dirty="0">
              <a:latin typeface="AR P丸ゴシック体M" panose="020B0600010101010101" pitchFamily="50" charset="-128"/>
              <a:ea typeface="AR P丸ゴシック体M" panose="020B0600010101010101" pitchFamily="50" charset="-128"/>
            </a:endParaRPr>
          </a:p>
          <a:p>
            <a:pPr marL="0" indent="0">
              <a:buNone/>
            </a:pPr>
            <a:r>
              <a:rPr lang="ja-JP" altLang="en-US" sz="1200" cap="none" dirty="0">
                <a:latin typeface="AR P丸ゴシック体M" panose="020B0600010101010101" pitchFamily="50" charset="-128"/>
                <a:ea typeface="AR P丸ゴシック体M" panose="020B0600010101010101" pitchFamily="50" charset="-128"/>
              </a:rPr>
              <a:t>これをライプニッツの公式といいます。</a:t>
            </a:r>
            <a:endParaRPr kumimoji="1" lang="ja-JP" altLang="en-US" sz="12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6</a:t>
            </a:fld>
            <a:endParaRPr kumimoji="1" lang="ja-JP" altLang="en-US"/>
          </a:p>
        </p:txBody>
      </p:sp>
    </p:spTree>
    <p:extLst>
      <p:ext uri="{BB962C8B-B14F-4D97-AF65-F5344CB8AC3E}">
        <p14:creationId xmlns:p14="http://schemas.microsoft.com/office/powerpoint/2010/main" val="91832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r>
                  <a:rPr kumimoji="1" lang="ja-JP" altLang="en-US" dirty="0"/>
                  <a:t>ライプニッツの公式はアークタンジェントをひとつだけ使いましたが、</a:t>
                </a:r>
                <a:endParaRPr kumimoji="1" lang="en-US" altLang="ja-JP" dirty="0"/>
              </a:p>
              <a:p>
                <a:r>
                  <a:rPr kumimoji="1" lang="ja-JP" altLang="en-US" dirty="0"/>
                  <a:t>加法公式を使って</a:t>
                </a:r>
                <a:endParaRPr kumimoji="1" lang="en-US" altLang="ja-JP" dirty="0"/>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lang="en-US" altLang="ja-JP" sz="1200" cap="none" dirty="0">
                    <a:latin typeface="AR P丸ゴシック体M" panose="020B0600010101010101" pitchFamily="50" charset="-128"/>
                    <a:ea typeface="AR P丸ゴシック体M" panose="020B0600010101010101" pitchFamily="50" charset="-128"/>
                  </a:rPr>
                  <a:t>β) = 1</a:t>
                </a:r>
              </a:p>
              <a:p>
                <a:r>
                  <a:rPr kumimoji="1" lang="ja-JP" altLang="en-US" sz="1200" cap="none" dirty="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ja-JP" altLang="en-US" sz="1200" cap="none" dirty="0">
                    <a:latin typeface="AR P丸ゴシック体M" panose="020B0600010101010101" pitchFamily="50" charset="-128"/>
                    <a:ea typeface="AR P丸ゴシック体M" panose="020B0600010101010101" pitchFamily="50" charset="-128"/>
                  </a:rPr>
                  <a:t>たとえば</a:t>
                </a:r>
                <a:endParaRPr kumimoji="1" lang="en-US" altLang="ja-JP" sz="1200" cap="none" dirty="0">
                  <a:latin typeface="AR P丸ゴシック体M" panose="020B0600010101010101" pitchFamily="50" charset="-128"/>
                  <a:ea typeface="AR P丸ゴシック体M" panose="020B0600010101010101" pitchFamily="50" charset="-128"/>
                </a:endParaRPr>
              </a:p>
              <a:p>
                <a:r>
                  <a:rPr kumimoji="1" lang="en-US" altLang="ja-JP" sz="1200" cap="none" dirty="0">
                    <a:latin typeface="Georgia" panose="02040502050405020303" pitchFamily="18" charset="0"/>
                    <a:ea typeface="AR P丸ゴシック体M" panose="020B0600010101010101" pitchFamily="50" charset="-128"/>
                  </a:rPr>
                  <a:t>tan(</a:t>
                </a:r>
                <a:r>
                  <a:rPr kumimoji="1" lang="en-US" altLang="ja-JP" sz="1200" cap="none" dirty="0">
                    <a:latin typeface="AR P丸ゴシック体M" panose="020B0600010101010101" pitchFamily="50" charset="-128"/>
                    <a:ea typeface="AR P丸ゴシック体M" panose="020B0600010101010101" pitchFamily="50" charset="-128"/>
                  </a:rPr>
                  <a:t>α</a:t>
                </a:r>
                <a:r>
                  <a:rPr kumimoji="1" lang="en-US" altLang="ja-JP" sz="1200" cap="none" dirty="0">
                    <a:latin typeface="Georgia" panose="02040502050405020303" pitchFamily="18" charset="0"/>
                    <a:ea typeface="AR P丸ゴシック体M" panose="020B0600010101010101" pitchFamily="50" charset="-128"/>
                  </a:rPr>
                  <a:t>)</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が</a:t>
                </a:r>
                <a:r>
                  <a:rPr kumimoji="1"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kumimoji="1" lang="en-US" altLang="ja-JP" sz="1200" i="1" cap="none" smtClean="0">
                            <a:latin typeface="Cambria Math" panose="02040503050406030204" pitchFamily="18" charset="0"/>
                          </a:rPr>
                        </m:ctrlPr>
                      </m:fPr>
                      <m:num>
                        <m:r>
                          <a:rPr kumimoji="1" lang="en-US" altLang="ja-JP" sz="1200" b="0" i="1" cap="none" smtClean="0">
                            <a:latin typeface="Cambria Math" panose="02040503050406030204" pitchFamily="18" charset="0"/>
                          </a:rPr>
                          <m:t>1</m:t>
                        </m:r>
                      </m:num>
                      <m:den>
                        <m:r>
                          <a:rPr kumimoji="1" lang="en-US" altLang="ja-JP" sz="1200" b="0" i="1" cap="none" smtClean="0">
                            <a:latin typeface="Cambria Math" panose="02040503050406030204" pitchFamily="18" charset="0"/>
                          </a:rPr>
                          <m:t>2</m:t>
                        </m:r>
                      </m:den>
                    </m:f>
                  </m:oMath>
                </a14:m>
                <a:r>
                  <a:rPr kumimoji="1" lang="en-US" altLang="ja-JP" sz="1200" cap="none" dirty="0">
                    <a:latin typeface="AR P丸ゴシック体M" panose="020B0600010101010101" pitchFamily="50" charset="-128"/>
                    <a:ea typeface="AR P丸ゴシック体M" panose="020B0600010101010101" pitchFamily="50" charset="-128"/>
                  </a:rPr>
                  <a:t> </a:t>
                </a:r>
                <a:r>
                  <a:rPr kumimoji="1" lang="ja-JP" altLang="en-US" sz="1200" cap="none" dirty="0">
                    <a:latin typeface="AR P丸ゴシック体M" panose="020B0600010101010101" pitchFamily="50" charset="-128"/>
                    <a:ea typeface="AR P丸ゴシック体M" panose="020B0600010101010101" pitchFamily="50" charset="-128"/>
                  </a:rPr>
                  <a:t>で</a:t>
                </a:r>
                <a:r>
                  <a:rPr kumimoji="1" lang="en-US" altLang="ja-JP" sz="1200" cap="none" dirty="0">
                    <a:latin typeface="AR P丸ゴシック体M" panose="020B0600010101010101" pitchFamily="50" charset="-128"/>
                    <a:ea typeface="AR P丸ゴシック体M" panose="020B0600010101010101" pitchFamily="50" charset="-128"/>
                  </a:rPr>
                  <a:t> </a:t>
                </a:r>
                <a:r>
                  <a:rPr kumimoji="1" lang="en-US" altLang="ja-JP" sz="1200" cap="none" dirty="0">
                    <a:latin typeface="Georgia" panose="02040502050405020303" pitchFamily="18" charset="0"/>
                    <a:ea typeface="AR P丸ゴシック体M" panose="020B0600010101010101" pitchFamily="50" charset="-128"/>
                  </a:rPr>
                  <a:t>tan(</a:t>
                </a:r>
                <a:r>
                  <a:rPr lang="en-US" altLang="ja-JP" sz="1200" cap="none" dirty="0">
                    <a:latin typeface="AR P丸ゴシック体M" panose="020B0600010101010101" pitchFamily="50" charset="-128"/>
                    <a:ea typeface="AR P丸ゴシック体M" panose="020B0600010101010101" pitchFamily="50" charset="-128"/>
                  </a:rPr>
                  <a:t>β</a:t>
                </a:r>
                <a:r>
                  <a:rPr lang="en-US" altLang="ja-JP" sz="1200" cap="none" dirty="0">
                    <a:latin typeface="Georgia" panose="02040502050405020303" pitchFamily="18" charset="0"/>
                    <a:ea typeface="AR P丸ゴシック体M" panose="020B0600010101010101" pitchFamily="50" charset="-128"/>
                  </a:rPr>
                  <a:t>)</a:t>
                </a:r>
                <a:r>
                  <a:rPr lang="en-US" altLang="ja-JP" sz="1200" cap="none" dirty="0">
                    <a:latin typeface="AR P丸ゴシック体M" panose="020B0600010101010101" pitchFamily="50" charset="-128"/>
                    <a:ea typeface="AR P丸ゴシック体M" panose="020B0600010101010101" pitchFamily="50" charset="-128"/>
                  </a:rPr>
                  <a:t> </a:t>
                </a:r>
                <a:r>
                  <a:rPr lang="ja-JP" altLang="en-US" sz="1200" cap="none" dirty="0">
                    <a:latin typeface="AR P丸ゴシック体M" panose="020B0600010101010101" pitchFamily="50" charset="-128"/>
                    <a:ea typeface="AR P丸ゴシック体M" panose="020B0600010101010101" pitchFamily="50" charset="-128"/>
                  </a:rPr>
                  <a:t>が</a:t>
                </a:r>
                <a:r>
                  <a:rPr lang="en-US" altLang="ja-JP" sz="1200" cap="none" dirty="0">
                    <a:latin typeface="AR P丸ゴシック体M" panose="020B0600010101010101" pitchFamily="50" charset="-128"/>
                    <a:ea typeface="AR P丸ゴシック体M" panose="020B0600010101010101" pitchFamily="50" charset="-128"/>
                  </a:rPr>
                  <a:t> </a:t>
                </a:r>
                <a14:m>
                  <m:oMath xmlns:m="http://schemas.openxmlformats.org/officeDocument/2006/math">
                    <m:f>
                      <m:fPr>
                        <m:ctrlPr>
                          <a:rPr lang="en-US" altLang="ja-JP" sz="1200" i="1" cap="none" smtClean="0">
                            <a:latin typeface="Cambria Math" panose="02040503050406030204" pitchFamily="18" charset="0"/>
                          </a:rPr>
                        </m:ctrlPr>
                      </m:fPr>
                      <m:num>
                        <m:r>
                          <a:rPr lang="en-US" altLang="ja-JP" sz="1200" b="0" i="1" cap="none" smtClean="0">
                            <a:latin typeface="Cambria Math" panose="02040503050406030204" pitchFamily="18" charset="0"/>
                          </a:rPr>
                          <m:t>1</m:t>
                        </m:r>
                      </m:num>
                      <m:den>
                        <m:r>
                          <a:rPr lang="en-US" altLang="ja-JP" sz="1200" b="0" i="1" cap="none" smtClean="0">
                            <a:latin typeface="Cambria Math" panose="02040503050406030204" pitchFamily="18" charset="0"/>
                          </a:rPr>
                          <m:t>3</m:t>
                        </m:r>
                      </m:den>
                    </m:f>
                  </m:oMath>
                </a14:m>
                <a:r>
                  <a:rPr kumimoji="1" lang="ja-JP" altLang="en-US" dirty="0"/>
                  <a:t>　だとうまいこといきまして</a:t>
                </a:r>
                <a:endParaRPr kumimoji="1" lang="en-US" altLang="ja-JP" dirty="0"/>
              </a:p>
              <a:p>
                <a:r>
                  <a:rPr kumimoji="1" lang="ja-JP" altLang="en-US" dirty="0"/>
                  <a:t>こんな公式ができます。</a:t>
                </a:r>
                <a:endParaRPr kumimoji="1" lang="en-US" altLang="ja-JP" dirty="0"/>
              </a:p>
              <a:p>
                <a:r>
                  <a:rPr kumimoji="1" lang="ja-JP" altLang="en-US" dirty="0"/>
                  <a:t>これをオイラーの公式といいます。</a:t>
                </a:r>
                <a:endParaRPr kumimoji="1" lang="en-US" altLang="ja-JP" dirty="0"/>
              </a:p>
            </p:txBody>
          </p:sp>
        </mc:Choice>
        <mc:Fallback xmlns="">
          <p:sp>
            <p:nvSpPr>
              <p:cNvPr id="3" name="ノート プレースホルダー 2"/>
              <p:cNvSpPr>
                <a:spLocks noGrp="1"/>
              </p:cNvSpPr>
              <p:nvPr>
                <p:ph type="body" idx="1"/>
              </p:nvPr>
            </p:nvSpPr>
            <p:spPr/>
            <p:txBody>
              <a:bodyPr/>
              <a:lstStyle/>
              <a:p>
                <a:r>
                  <a:rPr kumimoji="1" lang="ja-JP" altLang="en-US" dirty="0" smtClean="0"/>
                  <a:t>ライプニッツの公式はアークタンジェントをひとつだけ使いましたが、</a:t>
                </a:r>
                <a:endParaRPr kumimoji="1" lang="en-US" altLang="ja-JP" dirty="0" smtClean="0"/>
              </a:p>
              <a:p>
                <a:r>
                  <a:rPr kumimoji="1" lang="ja-JP" altLang="en-US" dirty="0" smtClean="0"/>
                  <a:t>加法公式を使って</a:t>
                </a:r>
                <a:endParaRPr kumimoji="1" lang="en-US" altLang="ja-JP" dirty="0" smtClean="0"/>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lang="en-US" altLang="ja-JP" sz="1200" cap="none" dirty="0" smtClean="0">
                    <a:latin typeface="AR P丸ゴシック体M" panose="020B0600010101010101" pitchFamily="50" charset="-128"/>
                    <a:ea typeface="AR P丸ゴシック体M" panose="020B0600010101010101" pitchFamily="50" charset="-128"/>
                  </a:rPr>
                  <a:t>β) = 1</a:t>
                </a:r>
              </a:p>
              <a:p>
                <a:r>
                  <a:rPr kumimoji="1" lang="ja-JP" altLang="en-US" sz="1200" cap="none" dirty="0" smtClean="0">
                    <a:latin typeface="AR P丸ゴシック体M" panose="020B0600010101010101" pitchFamily="50" charset="-128"/>
                    <a:ea typeface="AR P丸ゴシック体M" panose="020B0600010101010101" pitchFamily="50" charset="-128"/>
                  </a:rPr>
                  <a:t>となる数をみつけると</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パイをふたつのアークタンジェントで書くことができます。</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ja-JP" altLang="en-US" sz="1200" cap="none" dirty="0" smtClean="0">
                    <a:latin typeface="AR P丸ゴシック体M" panose="020B0600010101010101" pitchFamily="50" charset="-128"/>
                    <a:ea typeface="AR P丸ゴシック体M" panose="020B0600010101010101" pitchFamily="50" charset="-128"/>
                  </a:rPr>
                  <a:t>たとえば</a:t>
                </a:r>
                <a:endParaRPr kumimoji="1" lang="en-US" altLang="ja-JP" sz="1200" cap="none" dirty="0" smtClean="0">
                  <a:latin typeface="AR P丸ゴシック体M" panose="020B0600010101010101" pitchFamily="50" charset="-128"/>
                  <a:ea typeface="AR P丸ゴシック体M" panose="020B0600010101010101" pitchFamily="50" charset="-128"/>
                </a:endParaRPr>
              </a:p>
              <a:p>
                <a:r>
                  <a:rPr kumimoji="1" lang="en-US" altLang="ja-JP" sz="1200" cap="none" dirty="0" smtClean="0">
                    <a:latin typeface="Georgia" panose="02040502050405020303" pitchFamily="18" charset="0"/>
                    <a:ea typeface="AR P丸ゴシック体M" panose="020B0600010101010101" pitchFamily="50" charset="-128"/>
                  </a:rPr>
                  <a:t>tan(</a:t>
                </a:r>
                <a:r>
                  <a:rPr kumimoji="1" lang="en-US" altLang="ja-JP" sz="1200" cap="none" dirty="0" smtClean="0">
                    <a:latin typeface="AR P丸ゴシック体M" panose="020B0600010101010101" pitchFamily="50" charset="-128"/>
                    <a:ea typeface="AR P丸ゴシック体M" panose="020B0600010101010101" pitchFamily="50" charset="-128"/>
                  </a:rPr>
                  <a:t>α</a:t>
                </a:r>
                <a:r>
                  <a:rPr kumimoji="1" lang="en-US" altLang="ja-JP" sz="1200" cap="none" dirty="0" smtClean="0">
                    <a:latin typeface="Georgia" panose="02040502050405020303" pitchFamily="18" charset="0"/>
                    <a:ea typeface="AR P丸ゴシック体M" panose="020B0600010101010101" pitchFamily="50" charset="-128"/>
                  </a:rPr>
                  <a:t>)</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が</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b="0" i="0" cap="none" smtClean="0">
                    <a:latin typeface="Cambria Math" panose="02040503050406030204" pitchFamily="18" charset="0"/>
                  </a:rPr>
                  <a:t>1/2</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ja-JP" altLang="en-US" sz="1200" cap="none" dirty="0" smtClean="0">
                    <a:latin typeface="AR P丸ゴシック体M" panose="020B0600010101010101" pitchFamily="50" charset="-128"/>
                    <a:ea typeface="AR P丸ゴシック体M" panose="020B0600010101010101" pitchFamily="50" charset="-128"/>
                  </a:rPr>
                  <a:t>で</a:t>
                </a:r>
                <a:r>
                  <a:rPr kumimoji="1" lang="en-US" altLang="ja-JP" sz="1200" cap="none" dirty="0" smtClean="0">
                    <a:latin typeface="AR P丸ゴシック体M" panose="020B0600010101010101" pitchFamily="50" charset="-128"/>
                    <a:ea typeface="AR P丸ゴシック体M" panose="020B0600010101010101" pitchFamily="50" charset="-128"/>
                  </a:rPr>
                  <a:t> </a:t>
                </a:r>
                <a:r>
                  <a:rPr kumimoji="1" lang="en-US" altLang="ja-JP" sz="1200" cap="none" dirty="0" smtClean="0">
                    <a:latin typeface="Georgia" panose="02040502050405020303" pitchFamily="18" charset="0"/>
                    <a:ea typeface="AR P丸ゴシック体M" panose="020B0600010101010101" pitchFamily="50" charset="-128"/>
                  </a:rPr>
                  <a:t>tan(</a:t>
                </a:r>
                <a:r>
                  <a:rPr lang="en-US" altLang="ja-JP" sz="1200" cap="none" dirty="0" smtClean="0">
                    <a:latin typeface="AR P丸ゴシック体M" panose="020B0600010101010101" pitchFamily="50" charset="-128"/>
                    <a:ea typeface="AR P丸ゴシック体M" panose="020B0600010101010101" pitchFamily="50" charset="-128"/>
                  </a:rPr>
                  <a:t>β</a:t>
                </a:r>
                <a:r>
                  <a:rPr lang="en-US" altLang="ja-JP" sz="1200" cap="none" dirty="0" smtClean="0">
                    <a:latin typeface="Georgia" panose="02040502050405020303" pitchFamily="18" charset="0"/>
                    <a:ea typeface="AR P丸ゴシック体M" panose="020B0600010101010101" pitchFamily="50" charset="-128"/>
                  </a:rPr>
                  <a:t>)</a:t>
                </a:r>
                <a:r>
                  <a:rPr lang="en-US" altLang="ja-JP" sz="1200" cap="none" dirty="0" smtClean="0">
                    <a:latin typeface="AR P丸ゴシック体M" panose="020B0600010101010101" pitchFamily="50" charset="-128"/>
                    <a:ea typeface="AR P丸ゴシック体M" panose="020B0600010101010101" pitchFamily="50" charset="-128"/>
                  </a:rPr>
                  <a:t> </a:t>
                </a:r>
                <a:r>
                  <a:rPr lang="ja-JP" altLang="en-US" sz="1200" cap="none" dirty="0" smtClean="0">
                    <a:latin typeface="AR P丸ゴシック体M" panose="020B0600010101010101" pitchFamily="50" charset="-128"/>
                    <a:ea typeface="AR P丸ゴシック体M" panose="020B0600010101010101" pitchFamily="50" charset="-128"/>
                  </a:rPr>
                  <a:t>が</a:t>
                </a:r>
                <a:r>
                  <a:rPr lang="en-US" altLang="ja-JP" sz="1200" cap="none" dirty="0" smtClean="0">
                    <a:latin typeface="AR P丸ゴシック体M" panose="020B0600010101010101" pitchFamily="50" charset="-128"/>
                    <a:ea typeface="AR P丸ゴシック体M" panose="020B0600010101010101" pitchFamily="50" charset="-128"/>
                  </a:rPr>
                  <a:t> </a:t>
                </a:r>
                <a:r>
                  <a:rPr lang="en-US" altLang="ja-JP" sz="1200" b="0" i="0" cap="none" smtClean="0">
                    <a:latin typeface="Cambria Math" panose="02040503050406030204" pitchFamily="18" charset="0"/>
                  </a:rPr>
                  <a:t>1/3</a:t>
                </a:r>
                <a:r>
                  <a:rPr kumimoji="1" lang="ja-JP" altLang="en-US" dirty="0" smtClean="0"/>
                  <a:t>　だとうまいこといきまして</a:t>
                </a:r>
                <a:endParaRPr kumimoji="1" lang="en-US" altLang="ja-JP" dirty="0" smtClean="0"/>
              </a:p>
              <a:p>
                <a:r>
                  <a:rPr kumimoji="1" lang="ja-JP" altLang="en-US" dirty="0" smtClean="0"/>
                  <a:t>こんな公式ができます。</a:t>
                </a:r>
                <a:endParaRPr kumimoji="1" lang="en-US" altLang="ja-JP" dirty="0" smtClean="0"/>
              </a:p>
              <a:p>
                <a:r>
                  <a:rPr kumimoji="1" lang="ja-JP" altLang="en-US" dirty="0" smtClean="0"/>
                  <a:t>これをオイラーの公式といいます。</a:t>
                </a:r>
                <a:endParaRPr kumimoji="1" lang="en-US" altLang="ja-JP" dirty="0" smtClean="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7</a:t>
            </a:fld>
            <a:endParaRPr kumimoji="1" lang="ja-JP" altLang="en-US"/>
          </a:p>
        </p:txBody>
      </p:sp>
    </p:spTree>
    <p:extLst>
      <p:ext uri="{BB962C8B-B14F-4D97-AF65-F5344CB8AC3E}">
        <p14:creationId xmlns:p14="http://schemas.microsoft.com/office/powerpoint/2010/main" val="575687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同じ考え方でいろいろな公式が作られました</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クラウゼンの公式はこういう公式です。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マチンの公式はこういう公式です。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ガウスの公式はこういう公式です。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sz="3000" cap="none" dirty="0">
                <a:latin typeface="AR P丸ゴシック体M" panose="020B0600010101010101" pitchFamily="50" charset="-128"/>
                <a:ea typeface="AR P丸ゴシック体M" panose="020B0600010101010101" pitchFamily="50" charset="-128"/>
              </a:rPr>
              <a:t>分母が大きくなると収束が速くなるので、ガウスの公式はとても良い公式です。</a:t>
            </a: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marR="0" lvl="1" indent="0" algn="l" defTabSz="914400" rtl="0" eaLnBrk="1" fontAlgn="auto" latinLnBrk="0" hangingPunct="1">
              <a:lnSpc>
                <a:spcPct val="100000"/>
              </a:lnSpc>
              <a:spcBef>
                <a:spcPts val="0"/>
              </a:spcBef>
              <a:spcAft>
                <a:spcPts val="0"/>
              </a:spcAft>
              <a:buClrTx/>
              <a:buSzTx/>
              <a:buFontTx/>
              <a:buNone/>
              <a:tabLst/>
              <a:defRPr/>
            </a:pPr>
            <a:endParaRPr lang="en-US" altLang="ja-JP" sz="3000" cap="none" dirty="0">
              <a:latin typeface="AR P丸ゴシック体M" panose="020B0600010101010101" pitchFamily="50" charset="-128"/>
              <a:ea typeface="AR P丸ゴシック体M" panose="020B0600010101010101" pitchFamily="50" charset="-128"/>
            </a:endParaRPr>
          </a:p>
          <a:p>
            <a:pPr marL="0" indent="0">
              <a:buNone/>
            </a:pPr>
            <a:endParaRPr lang="en-US" altLang="ja-JP" sz="3000" cap="none"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8</a:t>
            </a:fld>
            <a:endParaRPr kumimoji="1" lang="ja-JP" altLang="en-US"/>
          </a:p>
        </p:txBody>
      </p:sp>
    </p:spTree>
    <p:extLst>
      <p:ext uri="{BB962C8B-B14F-4D97-AF65-F5344CB8AC3E}">
        <p14:creationId xmlns:p14="http://schemas.microsoft.com/office/powerpoint/2010/main" val="2967721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mc:AlternateContent xmlns:mc="http://schemas.openxmlformats.org/markup-compatibility/2006" xmlns:a14="http://schemas.microsoft.com/office/drawing/2010/main">
        <mc:Choice Requires="a14">
          <p:sp>
            <p:nvSpPr>
              <p:cNvPr id="3" name="ノート プレースホルダー 2"/>
              <p:cNvSpPr>
                <a:spLocks noGrp="1"/>
              </p:cNvSpPr>
              <p:nvPr>
                <p:ph type="body" idx="1"/>
              </p:nvPr>
            </p:nvSpPr>
            <p:spPr/>
            <p:txBody>
              <a:bodyPr/>
              <a:lstStyle/>
              <a:p>
                <a:pPr marL="0" indent="0">
                  <a:buNone/>
                </a:pPr>
                <a:r>
                  <a:rPr lang="ja-JP" altLang="en-US" sz="3200" b="0" dirty="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a:latin typeface="AR P丸ゴシック体M" panose="020B0600010101010101" pitchFamily="50" charset="-128"/>
                    <a:ea typeface="AR P丸ゴシック体M" panose="020B0600010101010101" pitchFamily="50" charset="-128"/>
                  </a:rPr>
                  <a:t>：</a:t>
                </a:r>
                <a:endParaRPr kumimoji="1" lang="en-US" altLang="ja-JP" sz="3200" cap="none" dirty="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lgn="ctr">
                  <a:lnSpc>
                    <a:spcPct val="100000"/>
                  </a:lnSpc>
                  <a:spcBef>
                    <a:spcPts val="0"/>
                  </a:spcBef>
                  <a:buNone/>
                </a:pPr>
                <a14:m>
                  <m:oMath xmlns:m="http://schemas.openxmlformats.org/officeDocument/2006/math">
                    <m:r>
                      <m:rPr>
                        <m:sty m:val="p"/>
                      </m:rPr>
                      <a:rPr lang="en-US" altLang="ja-JP" sz="3200" i="1" cap="none" dirty="0" smtClean="0">
                        <a:latin typeface="Cambria Math" panose="02040503050406030204" pitchFamily="18" charset="0"/>
                      </a:rPr>
                      <m:t>π</m:t>
                    </m:r>
                  </m:oMath>
                </a14:m>
                <a:r>
                  <a:rPr lang="en-US" altLang="ja-JP" sz="3200" cap="none" dirty="0">
                    <a:latin typeface="AR P丸ゴシック体M" panose="020B0600010101010101" pitchFamily="50" charset="-128"/>
                    <a:ea typeface="AR P丸ゴシック体M" panose="020B0600010101010101" pitchFamily="50" charset="-128"/>
                  </a:rPr>
                  <a:t> = 2 × </a:t>
                </a:r>
                <a14:m>
                  <m:oMath xmlns:m="http://schemas.openxmlformats.org/officeDocument/2006/math">
                    <m:f>
                      <m:fPr>
                        <m:ctrlPr>
                          <a:rPr lang="en-US" altLang="ja-JP" sz="3200" i="1" cap="none" dirty="0" smtClean="0">
                            <a:latin typeface="Cambria Math" panose="02040503050406030204" pitchFamily="18" charset="0"/>
                          </a:rPr>
                        </m:ctrlPr>
                      </m:fPr>
                      <m:num>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2</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4</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6</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num>
                      <m:den>
                        <m:r>
                          <a:rPr lang="en-US" altLang="ja-JP" sz="3200" b="0" i="1" cap="none" dirty="0" smtClean="0">
                            <a:latin typeface="Cambria Math" panose="02040503050406030204" pitchFamily="18" charset="0"/>
                          </a:rPr>
                          <m:t>1</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3</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5</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7</m:t>
                        </m:r>
                        <m:r>
                          <a:rPr lang="en-US" altLang="ja-JP" sz="3200" i="1" cap="none" dirty="0">
                            <a:latin typeface="Cambria Math" panose="02040503050406030204" pitchFamily="18" charset="0"/>
                          </a:rPr>
                          <m:t>×</m:t>
                        </m:r>
                        <m:r>
                          <a:rPr lang="en-US" altLang="ja-JP" sz="3200" b="0" i="1" cap="none" dirty="0" smtClean="0">
                            <a:latin typeface="Cambria Math" panose="02040503050406030204" pitchFamily="18" charset="0"/>
                          </a:rPr>
                          <m:t>…</m:t>
                        </m:r>
                      </m:den>
                    </m:f>
                  </m:oMath>
                </a14:m>
                <a:endParaRPr lang="en-US" altLang="ja-JP" sz="3200" b="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インドの天才数学者ラマヌジャンは次のような公式も得ています：</a:t>
                </a:r>
                <a:endParaRPr lang="en-US" altLang="ja-JP" sz="3200" cap="none" dirty="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a:latin typeface="AR P丸ゴシック体M" panose="020B0600010101010101" pitchFamily="50" charset="-128"/>
                    <a:ea typeface="AR P丸ゴシック体M" panose="020B0600010101010101" pitchFamily="50" charset="-128"/>
                  </a:rPr>
                  <a:t>ラマヌジャンの公式はこういう式です。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14:m>
                  <m:oMathPara xmlns:m="http://schemas.openxmlformats.org/officeDocument/2006/math">
                    <m:oMathParaPr>
                      <m:jc m:val="center"/>
                    </m:oMathParaPr>
                    <m:oMath xmlns:m="http://schemas.openxmlformats.org/officeDocument/2006/math">
                      <m:f>
                        <m:fPr>
                          <m:ctrlPr>
                            <a:rPr lang="en-US" altLang="ja-JP" sz="3200" i="1" cap="none" smtClean="0">
                              <a:latin typeface="Cambria Math" panose="02040503050406030204" pitchFamily="18" charset="0"/>
                            </a:rPr>
                          </m:ctrlPr>
                        </m:fPr>
                        <m:num>
                          <m:r>
                            <a:rPr lang="en-US" altLang="ja-JP" sz="3200" b="0" i="1" cap="none" smtClean="0">
                              <a:latin typeface="Cambria Math" panose="02040503050406030204" pitchFamily="18" charset="0"/>
                            </a:rPr>
                            <m:t>1</m:t>
                          </m:r>
                        </m:num>
                        <m:den>
                          <m:r>
                            <m:rPr>
                              <m:sty m:val="p"/>
                            </m:rPr>
                            <a:rPr lang="en-US" altLang="ja-JP" sz="3200" i="1" cap="none">
                              <a:latin typeface="Cambria Math" panose="02040503050406030204" pitchFamily="18" charset="0"/>
                            </a:rPr>
                            <m:t>π</m:t>
                          </m:r>
                        </m:den>
                      </m:f>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ad>
                            <m:radPr>
                              <m:degHide m:val="on"/>
                              <m:ctrlPr>
                                <a:rPr lang="en-US" altLang="ja-JP" sz="3200" b="0" i="1" cap="none" smtClean="0">
                                  <a:latin typeface="Cambria Math" panose="02040503050406030204" pitchFamily="18" charset="0"/>
                                </a:rPr>
                              </m:ctrlPr>
                            </m:radPr>
                            <m:deg/>
                            <m:e>
                              <m:r>
                                <a:rPr lang="en-US" altLang="ja-JP" sz="3200" b="0" i="1" cap="none" smtClean="0">
                                  <a:latin typeface="Cambria Math" panose="02040503050406030204" pitchFamily="18" charset="0"/>
                                </a:rPr>
                                <m:t>8</m:t>
                              </m:r>
                            </m:e>
                          </m:rad>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2</m:t>
                              </m:r>
                            </m:sup>
                          </m:sSup>
                        </m:den>
                      </m:f>
                      <m:r>
                        <a:rPr lang="en-US" altLang="ja-JP" sz="3200" b="0" i="1" cap="none" smtClean="0">
                          <a:latin typeface="Cambria Math" panose="02040503050406030204" pitchFamily="18" charset="0"/>
                        </a:rPr>
                        <m:t> </m:t>
                      </m:r>
                      <m:nary>
                        <m:naryPr>
                          <m:chr m:val="∑"/>
                          <m:ctrlPr>
                            <a:rPr lang="en-US" altLang="ja-JP" sz="3200" b="0" i="1" cap="none" smtClean="0">
                              <a:latin typeface="Cambria Math" panose="02040503050406030204" pitchFamily="18" charset="0"/>
                            </a:rPr>
                          </m:ctrlPr>
                        </m:naryPr>
                        <m:sub>
                          <m:r>
                            <m:rPr>
                              <m:brk m:alnAt="23"/>
                            </m:rPr>
                            <a:rPr lang="en-US" altLang="ja-JP" sz="3200" b="0" i="1" cap="none" smtClean="0">
                              <a:latin typeface="Cambria Math" panose="02040503050406030204" pitchFamily="18" charset="0"/>
                            </a:rPr>
                            <m:t>𝑛</m:t>
                          </m:r>
                          <m:r>
                            <a:rPr lang="en-US" altLang="ja-JP" sz="3200" b="0" i="1" cap="none" smtClean="0">
                              <a:latin typeface="Cambria Math" panose="02040503050406030204" pitchFamily="18" charset="0"/>
                            </a:rPr>
                            <m:t>=0</m:t>
                          </m:r>
                        </m:sub>
                        <m:sup>
                          <m:r>
                            <a:rPr lang="en-US" altLang="ja-JP" sz="3200" b="0" i="1" cap="none" smtClean="0">
                              <a:latin typeface="Cambria Math" panose="02040503050406030204" pitchFamily="18" charset="0"/>
                              <a:ea typeface="Cambria Math" panose="02040503050406030204" pitchFamily="18" charset="0"/>
                            </a:rPr>
                            <m:t>∞</m:t>
                          </m:r>
                        </m:sup>
                        <m:e>
                          <m:f>
                            <m:fPr>
                              <m:ctrlPr>
                                <a:rPr lang="en-US" altLang="ja-JP" sz="3200" b="0" i="1" cap="none" smtClean="0">
                                  <a:latin typeface="Cambria Math" panose="02040503050406030204" pitchFamily="18" charset="0"/>
                                </a:rPr>
                              </m:ctrlPr>
                            </m:fPr>
                            <m:num>
                              <m:d>
                                <m:dPr>
                                  <m:ctrlPr>
                                    <a:rPr lang="en-US" altLang="ja-JP" sz="3200" b="0" i="1" cap="none" smtClean="0">
                                      <a:latin typeface="Cambria Math" panose="02040503050406030204" pitchFamily="18" charset="0"/>
                                    </a:rPr>
                                  </m:ctrlPr>
                                </m:dPr>
                                <m:e>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e>
                              </m:d>
                              <m:r>
                                <a:rPr lang="en-US" altLang="ja-JP" sz="3200" b="0" i="1" cap="none" smtClean="0">
                                  <a:latin typeface="Cambria Math" panose="02040503050406030204" pitchFamily="18" charset="0"/>
                                </a:rPr>
                                <m:t>!</m:t>
                              </m:r>
                            </m:num>
                            <m:den>
                              <m:sSup>
                                <m:sSupPr>
                                  <m:ctrlPr>
                                    <a:rPr lang="en-US" altLang="ja-JP" sz="3200" b="0" i="1" cap="none" smtClean="0">
                                      <a:latin typeface="Cambria Math" panose="02040503050406030204" pitchFamily="18" charset="0"/>
                                    </a:rPr>
                                  </m:ctrlPr>
                                </m:sSupPr>
                                <m:e>
                                  <m:d>
                                    <m:dPr>
                                      <m:ctrlPr>
                                        <a:rPr lang="en-US" altLang="ja-JP" sz="3200" b="0" i="1" cap="none" smtClean="0">
                                          <a:latin typeface="Cambria Math" panose="02040503050406030204" pitchFamily="18" charset="0"/>
                                        </a:rPr>
                                      </m:ctrlPr>
                                    </m:dPr>
                                    <m:e>
                                      <m:sSup>
                                        <m:sSupPr>
                                          <m:ctrlPr>
                                            <a:rPr lang="en-US" altLang="ja-JP" sz="3200" i="1" cap="none">
                                              <a:latin typeface="Cambria Math" panose="02040503050406030204" pitchFamily="18" charset="0"/>
                                            </a:rPr>
                                          </m:ctrlPr>
                                        </m:sSupPr>
                                        <m:e>
                                          <m:r>
                                            <a:rPr lang="en-US" altLang="ja-JP" sz="3200" i="1" cap="none">
                                              <a:latin typeface="Cambria Math" panose="02040503050406030204" pitchFamily="18" charset="0"/>
                                            </a:rPr>
                                            <m:t>4</m:t>
                                          </m:r>
                                        </m:e>
                                        <m:sup>
                                          <m:r>
                                            <a:rPr lang="en-US" altLang="ja-JP" sz="3200" i="1" cap="none">
                                              <a:latin typeface="Cambria Math" panose="02040503050406030204" pitchFamily="18" charset="0"/>
                                            </a:rPr>
                                            <m:t>𝑛</m:t>
                                          </m:r>
                                        </m:sup>
                                      </m:sSup>
                                      <m:r>
                                        <a:rPr lang="en-US" altLang="ja-JP" sz="3200" i="1" cap="none">
                                          <a:latin typeface="Cambria Math" panose="02040503050406030204" pitchFamily="18" charset="0"/>
                                        </a:rPr>
                                        <m:t> × </m:t>
                                      </m:r>
                                      <m:r>
                                        <a:rPr lang="en-US" altLang="ja-JP" sz="3200" i="1" cap="none">
                                          <a:latin typeface="Cambria Math" panose="02040503050406030204" pitchFamily="18" charset="0"/>
                                        </a:rPr>
                                        <m:t>𝑛</m:t>
                                      </m:r>
                                      <m:r>
                                        <a:rPr lang="en-US" altLang="ja-JP" sz="3200" i="1" cap="none">
                                          <a:latin typeface="Cambria Math" panose="02040503050406030204" pitchFamily="18" charset="0"/>
                                        </a:rPr>
                                        <m:t>!</m:t>
                                      </m:r>
                                    </m:e>
                                  </m:d>
                                </m:e>
                                <m:sup>
                                  <m:r>
                                    <a:rPr lang="en-US" altLang="ja-JP" sz="3200" b="0" i="1" cap="none" smtClean="0">
                                      <a:latin typeface="Cambria Math" panose="02040503050406030204" pitchFamily="18" charset="0"/>
                                    </a:rPr>
                                    <m:t>4</m:t>
                                  </m:r>
                                </m:sup>
                              </m:sSup>
                            </m:den>
                          </m:f>
                          <m:r>
                            <a:rPr lang="en-US" altLang="ja-JP" sz="3200" b="0" i="1" cap="none" smtClean="0">
                              <a:latin typeface="Cambria Math" panose="02040503050406030204" pitchFamily="18" charset="0"/>
                            </a:rPr>
                            <m:t> </m:t>
                          </m:r>
                          <m:r>
                            <a:rPr lang="en-US" altLang="ja-JP" sz="3200" i="1" cap="none">
                              <a:latin typeface="Cambria Math" panose="02040503050406030204" pitchFamily="18" charset="0"/>
                            </a:rPr>
                            <m:t>×</m:t>
                          </m:r>
                          <m:r>
                            <a:rPr lang="en-US" altLang="ja-JP" sz="3200" b="0" i="1" cap="none" smtClean="0">
                              <a:latin typeface="Cambria Math" panose="02040503050406030204" pitchFamily="18" charset="0"/>
                            </a:rPr>
                            <m:t> </m:t>
                          </m:r>
                          <m:f>
                            <m:fPr>
                              <m:ctrlPr>
                                <a:rPr lang="en-US" altLang="ja-JP" sz="3200" b="0" i="1" cap="none" smtClean="0">
                                  <a:latin typeface="Cambria Math" panose="02040503050406030204" pitchFamily="18" charset="0"/>
                                </a:rPr>
                              </m:ctrlPr>
                            </m:fPr>
                            <m:num>
                              <m:r>
                                <a:rPr lang="en-US" altLang="ja-JP" sz="3200" b="0" i="1" cap="none" smtClean="0">
                                  <a:latin typeface="Cambria Math" panose="02040503050406030204" pitchFamily="18" charset="0"/>
                                </a:rPr>
                                <m:t>1103+26390</m:t>
                              </m:r>
                              <m:r>
                                <a:rPr lang="en-US" altLang="ja-JP" sz="3200" b="0" i="1" cap="none" smtClean="0">
                                  <a:latin typeface="Cambria Math" panose="02040503050406030204" pitchFamily="18" charset="0"/>
                                </a:rPr>
                                <m:t>𝑛</m:t>
                              </m:r>
                            </m:num>
                            <m:den>
                              <m:sSup>
                                <m:sSupPr>
                                  <m:ctrlPr>
                                    <a:rPr lang="en-US" altLang="ja-JP" sz="3200" b="0" i="1" cap="none" smtClean="0">
                                      <a:latin typeface="Cambria Math" panose="02040503050406030204" pitchFamily="18" charset="0"/>
                                    </a:rPr>
                                  </m:ctrlPr>
                                </m:sSupPr>
                                <m:e>
                                  <m:r>
                                    <a:rPr lang="en-US" altLang="ja-JP" sz="3200" b="0" i="1" cap="none" smtClean="0">
                                      <a:latin typeface="Cambria Math" panose="02040503050406030204" pitchFamily="18" charset="0"/>
                                    </a:rPr>
                                    <m:t>99</m:t>
                                  </m:r>
                                </m:e>
                                <m:sup>
                                  <m:r>
                                    <a:rPr lang="en-US" altLang="ja-JP" sz="3200" b="0" i="1" cap="none" smtClean="0">
                                      <a:latin typeface="Cambria Math" panose="02040503050406030204" pitchFamily="18" charset="0"/>
                                    </a:rPr>
                                    <m:t>4</m:t>
                                  </m:r>
                                  <m:r>
                                    <a:rPr lang="en-US" altLang="ja-JP" sz="3200" b="0" i="1" cap="none" smtClean="0">
                                      <a:latin typeface="Cambria Math" panose="02040503050406030204" pitchFamily="18" charset="0"/>
                                    </a:rPr>
                                    <m:t>𝑛</m:t>
                                  </m:r>
                                </m:sup>
                              </m:sSup>
                            </m:den>
                          </m:f>
                        </m:e>
                      </m:nary>
                    </m:oMath>
                  </m:oMathPara>
                </a14:m>
                <a:endParaRPr kumimoji="1" lang="ja-JP" altLang="en-US" dirty="0"/>
              </a:p>
            </p:txBody>
          </p:sp>
        </mc:Choice>
        <mc:Fallback xmlns="">
          <p:sp>
            <p:nvSpPr>
              <p:cNvPr id="3" name="ノート プレースホルダー 2"/>
              <p:cNvSpPr>
                <a:spLocks noGrp="1"/>
              </p:cNvSpPr>
              <p:nvPr>
                <p:ph type="body" idx="1"/>
              </p:nvPr>
            </p:nvSpPr>
            <p:spPr/>
            <p:txBody>
              <a:bodyPr/>
              <a:lstStyle/>
              <a:p>
                <a:pPr marL="0" indent="0">
                  <a:buNone/>
                </a:pPr>
                <a:r>
                  <a:rPr lang="ja-JP" altLang="en-US" sz="3200" b="0" dirty="0" smtClean="0">
                    <a:latin typeface="AR P丸ゴシック体M" panose="020B0600010101010101" pitchFamily="50" charset="-128"/>
                    <a:ea typeface="AR P丸ゴシック体M" panose="020B0600010101010101" pitchFamily="50" charset="-128"/>
                  </a:rPr>
                  <a:t>その他にも円周率の公式はたくさんあります。</a:t>
                </a:r>
                <a:endParaRPr lang="en-US" altLang="ja-JP" sz="3200" b="0" dirty="0" smtClean="0">
                  <a:latin typeface="AR P丸ゴシック体M" panose="020B0600010101010101" pitchFamily="50" charset="-128"/>
                  <a:ea typeface="AR P丸ゴシック体M" panose="020B0600010101010101" pitchFamily="50" charset="-128"/>
                </a:endParaRPr>
              </a:p>
              <a:p>
                <a:pPr marL="0" indent="0">
                  <a:buNone/>
                </a:pPr>
                <a:endParaRPr kumimoji="1" lang="en-US" altLang="ja-JP" sz="3200" b="0" cap="none" dirty="0" smtClean="0">
                  <a:latin typeface="AR P丸ゴシック体M" panose="020B0600010101010101" pitchFamily="50" charset="-128"/>
                  <a:ea typeface="AR P丸ゴシック体M" panose="020B0600010101010101" pitchFamily="50" charset="-128"/>
                </a:endParaRPr>
              </a:p>
              <a:p>
                <a:pPr marL="0" indent="0">
                  <a:buNone/>
                </a:pPr>
                <a:r>
                  <a:rPr kumimoji="1" lang="ja-JP" altLang="en-US" sz="3200" cap="none" dirty="0" smtClean="0">
                    <a:latin typeface="AR P丸ゴシック体M" panose="020B0600010101010101" pitchFamily="50" charset="-128"/>
                    <a:ea typeface="AR P丸ゴシック体M" panose="020B0600010101010101" pitchFamily="50" charset="-128"/>
                  </a:rPr>
                  <a:t>たとえば無限積の形で書く公式もあります</a:t>
                </a:r>
                <a:r>
                  <a:rPr lang="ja-JP" altLang="en-US" sz="3200" cap="none" dirty="0" smtClean="0">
                    <a:latin typeface="AR P丸ゴシック体M" panose="020B0600010101010101" pitchFamily="50" charset="-128"/>
                    <a:ea typeface="AR P丸ゴシック体M" panose="020B0600010101010101" pitchFamily="50" charset="-128"/>
                  </a:rPr>
                  <a:t>：</a:t>
                </a:r>
                <a:endParaRPr kumimoji="1" lang="en-US" altLang="ja-JP" sz="3200" cap="none" dirty="0" smtClean="0">
                  <a:latin typeface="AR P丸ゴシック体M" panose="020B0600010101010101" pitchFamily="50" charset="-128"/>
                  <a:ea typeface="AR P丸ゴシック体M" panose="020B0600010101010101" pitchFamily="50" charset="-128"/>
                </a:endParaRPr>
              </a:p>
              <a:p>
                <a:pPr marL="0" indent="0">
                  <a:buNone/>
                </a:pPr>
                <a:r>
                  <a:rPr lang="ja-JP" altLang="en-US" sz="3000" cap="none" dirty="0" smtClean="0">
                    <a:latin typeface="AR P丸ゴシック体M" panose="020B0600010101010101" pitchFamily="50" charset="-128"/>
                    <a:ea typeface="AR P丸ゴシック体M" panose="020B0600010101010101" pitchFamily="50" charset="-128"/>
                  </a:rPr>
                  <a:t>ウォリスの公式はこういう式です。</a:t>
                </a:r>
                <a:endParaRPr lang="en-US" altLang="ja-JP" sz="3000" cap="none" dirty="0" smtClean="0">
                  <a:latin typeface="AR P丸ゴシック体M" panose="020B0600010101010101" pitchFamily="50" charset="-128"/>
                  <a:ea typeface="AR P丸ゴシック体M" panose="020B0600010101010101" pitchFamily="50" charset="-128"/>
                </a:endParaRPr>
              </a:p>
              <a:p>
                <a:pPr marL="0" indent="0">
                  <a:buNone/>
                </a:pPr>
                <a:r>
                  <a:rPr lang="en-US" altLang="ja-JP" sz="3200" i="0" cap="none" dirty="0" smtClean="0">
                    <a:latin typeface="Cambria Math" panose="02040503050406030204" pitchFamily="18" charset="0"/>
                  </a:rPr>
                  <a:t>π</a:t>
                </a:r>
                <a:r>
                  <a:rPr lang="en-US" altLang="ja-JP" sz="3200" cap="none" dirty="0" smtClean="0">
                    <a:latin typeface="AR P丸ゴシック体M" panose="020B0600010101010101" pitchFamily="50" charset="-128"/>
                    <a:ea typeface="AR P丸ゴシック体M" panose="020B0600010101010101" pitchFamily="50" charset="-128"/>
                  </a:rPr>
                  <a:t>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cap="none" dirty="0" smtClean="0">
                    <a:latin typeface="AR P丸ゴシック体M" panose="020B0600010101010101" pitchFamily="50" charset="-128"/>
                    <a:ea typeface="AR P丸ゴシック体M" panose="020B0600010101010101" pitchFamily="50" charset="-128"/>
                  </a:rPr>
                  <a:t>2 </a:t>
                </a:r>
                <a:r>
                  <a:rPr lang="en-US" altLang="ja-JP" sz="3200" cap="none" dirty="0">
                    <a:latin typeface="AR P丸ゴシック体M" panose="020B0600010101010101" pitchFamily="50" charset="-128"/>
                    <a:ea typeface="AR P丸ゴシック体M" panose="020B0600010101010101" pitchFamily="50" charset="-128"/>
                  </a:rPr>
                  <a:t>× </a:t>
                </a:r>
                <a:r>
                  <a:rPr lang="en-US" altLang="ja-JP" sz="3200" i="0" cap="none" dirty="0" smtClean="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2</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4</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6</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3</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5</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7</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a:t>
                </a:r>
                <a:endParaRPr lang="en-US" altLang="ja-JP" sz="3200" b="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200" cap="none" dirty="0">
                    <a:latin typeface="AR P丸ゴシック体M" panose="020B0600010101010101" pitchFamily="50" charset="-128"/>
                    <a:ea typeface="AR P丸ゴシック体M" panose="020B0600010101010101" pitchFamily="50" charset="-128"/>
                  </a:rPr>
                  <a:t>インド</a:t>
                </a:r>
                <a:r>
                  <a:rPr lang="ja-JP" altLang="en-US" sz="3200" cap="none" dirty="0" smtClean="0">
                    <a:latin typeface="AR P丸ゴシック体M" panose="020B0600010101010101" pitchFamily="50" charset="-128"/>
                    <a:ea typeface="AR P丸ゴシック体M" panose="020B0600010101010101" pitchFamily="50" charset="-128"/>
                  </a:rPr>
                  <a:t>の天才数学者ラマヌジャンは次のような公式も得ています：</a:t>
                </a:r>
                <a:endParaRPr lang="en-US" altLang="ja-JP" sz="3200" cap="none" dirty="0" smtClean="0">
                  <a:latin typeface="AR P丸ゴシック体M" panose="020B0600010101010101" pitchFamily="50" charset="-128"/>
                  <a:ea typeface="AR P丸ゴシック体M" panose="020B0600010101010101" pitchFamily="50" charset="-128"/>
                </a:endParaRPr>
              </a:p>
              <a:p>
                <a:pPr marL="0" indent="0">
                  <a:spcBef>
                    <a:spcPts val="1800"/>
                  </a:spcBef>
                  <a:buNone/>
                </a:pPr>
                <a:r>
                  <a:rPr lang="ja-JP" altLang="en-US" sz="3000" cap="none" dirty="0" smtClean="0">
                    <a:latin typeface="AR P丸ゴシック体M" panose="020B0600010101010101" pitchFamily="50" charset="-128"/>
                    <a:ea typeface="AR P丸ゴシック体M" panose="020B0600010101010101" pitchFamily="50" charset="-128"/>
                  </a:rPr>
                  <a:t>ラマヌジャン</a:t>
                </a:r>
                <a:r>
                  <a:rPr lang="ja-JP" altLang="en-US" sz="3000" cap="none" dirty="0">
                    <a:latin typeface="AR P丸ゴシック体M" panose="020B0600010101010101" pitchFamily="50" charset="-128"/>
                    <a:ea typeface="AR P丸ゴシック体M" panose="020B0600010101010101" pitchFamily="50" charset="-128"/>
                  </a:rPr>
                  <a:t>の</a:t>
                </a:r>
                <a:r>
                  <a:rPr lang="ja-JP" altLang="en-US" sz="3000" cap="none" dirty="0" smtClean="0">
                    <a:latin typeface="AR P丸ゴシック体M" panose="020B0600010101010101" pitchFamily="50" charset="-128"/>
                    <a:ea typeface="AR P丸ゴシック体M" panose="020B0600010101010101" pitchFamily="50" charset="-128"/>
                  </a:rPr>
                  <a:t>公式はこういう式です。</a:t>
                </a:r>
                <a:endParaRPr lang="en-US" altLang="ja-JP" sz="3000" cap="none" dirty="0">
                  <a:latin typeface="AR P丸ゴシック体M" panose="020B0600010101010101" pitchFamily="50" charset="-128"/>
                  <a:ea typeface="AR P丸ゴシック体M" panose="020B0600010101010101" pitchFamily="50" charset="-128"/>
                </a:endParaRPr>
              </a:p>
              <a:p>
                <a:pPr marL="0" indent="0">
                  <a:spcBef>
                    <a:spcPts val="0"/>
                  </a:spcBef>
                  <a:buNone/>
                </a:pPr>
                <a:r>
                  <a:rPr lang="en-US" altLang="ja-JP" sz="3200" b="0" i="0" cap="none" dirty="0" smtClean="0">
                    <a:latin typeface="Cambria Math" panose="02040503050406030204" pitchFamily="18" charset="0"/>
                  </a:rPr>
                  <a:t>1/</a:t>
                </a:r>
                <a:r>
                  <a:rPr lang="en-US" altLang="ja-JP" sz="3200" i="0" cap="none" dirty="0">
                    <a:latin typeface="Cambria Math" panose="02040503050406030204" pitchFamily="18" charset="0"/>
                  </a:rPr>
                  <a:t>π</a:t>
                </a:r>
                <a:r>
                  <a:rPr lang="en-US" altLang="ja-JP" sz="3200" b="0" i="0" cap="none" dirty="0" smtClean="0">
                    <a:latin typeface="Cambria Math" panose="02040503050406030204" pitchFamily="18" charset="0"/>
                  </a:rPr>
                  <a:t>=  √8/〖99〗^2   ∑_(𝑛=0)</a:t>
                </a:r>
                <a:r>
                  <a:rPr lang="en-US" altLang="ja-JP" sz="3200" b="0" i="0" cap="none" dirty="0" smtClean="0">
                    <a:latin typeface="Cambria Math" panose="02040503050406030204" pitchFamily="18" charset="0"/>
                    <a:ea typeface="Cambria Math" panose="02040503050406030204" pitchFamily="18" charset="0"/>
                  </a:rPr>
                  <a:t>^∞▒〖(</a:t>
                </a:r>
                <a:r>
                  <a:rPr lang="en-US" altLang="ja-JP" sz="3200" b="0" i="0" cap="none" dirty="0" smtClean="0">
                    <a:latin typeface="Cambria Math" panose="02040503050406030204" pitchFamily="18" charset="0"/>
                  </a:rPr>
                  <a:t>4𝑛)!/(</a:t>
                </a:r>
                <a:r>
                  <a:rPr lang="en-US" altLang="ja-JP" sz="3200" i="0" cap="none" dirty="0">
                    <a:latin typeface="Cambria Math" panose="02040503050406030204" pitchFamily="18" charset="0"/>
                  </a:rPr>
                  <a:t>4^𝑛  × 𝑛!)</a:t>
                </a:r>
                <a:r>
                  <a:rPr lang="en-US" altLang="ja-JP" sz="3200" b="0" i="0" cap="none" dirty="0" smtClean="0">
                    <a:latin typeface="Cambria Math" panose="02040503050406030204" pitchFamily="18" charset="0"/>
                  </a:rPr>
                  <a:t>^4   </a:t>
                </a:r>
                <a:r>
                  <a:rPr lang="en-US" altLang="ja-JP" sz="3200" i="0" cap="none" dirty="0">
                    <a:latin typeface="Cambria Math" panose="02040503050406030204" pitchFamily="18" charset="0"/>
                  </a:rPr>
                  <a:t>×</a:t>
                </a:r>
                <a:r>
                  <a:rPr lang="en-US" altLang="ja-JP" sz="3200" b="0" i="0" cap="none" dirty="0" smtClean="0">
                    <a:latin typeface="Cambria Math" panose="02040503050406030204" pitchFamily="18" charset="0"/>
                  </a:rPr>
                  <a:t> (1103+26390𝑛)/〖99〗^4𝑛 </a:t>
                </a:r>
                <a:r>
                  <a:rPr lang="en-US" altLang="ja-JP" sz="3200" b="0" i="0" cap="none" dirty="0" smtClean="0">
                    <a:latin typeface="Cambria Math" panose="02040503050406030204" pitchFamily="18" charset="0"/>
                    <a:ea typeface="Cambria Math" panose="02040503050406030204" pitchFamily="18" charset="0"/>
                  </a:rPr>
                  <a:t>〗</a:t>
                </a:r>
                <a:endParaRPr kumimoji="1" lang="ja-JP" altLang="en-US" dirty="0"/>
              </a:p>
            </p:txBody>
          </p:sp>
        </mc:Fallback>
      </mc:AlternateContent>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9</a:t>
            </a:fld>
            <a:endParaRPr kumimoji="1" lang="ja-JP" altLang="en-US"/>
          </a:p>
        </p:txBody>
      </p:sp>
    </p:spTree>
    <p:extLst>
      <p:ext uri="{BB962C8B-B14F-4D97-AF65-F5344CB8AC3E}">
        <p14:creationId xmlns:p14="http://schemas.microsoft.com/office/powerpoint/2010/main" val="841468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sz="1200" dirty="0">
                <a:latin typeface="AR P丸ゴシック体M" panose="020B0600010101010101" pitchFamily="50" charset="-128"/>
                <a:ea typeface="AR P丸ゴシック体M" panose="020B0600010101010101" pitchFamily="50" charset="-128"/>
              </a:rPr>
              <a:t>19</a:t>
            </a:r>
            <a:r>
              <a:rPr kumimoji="1" lang="ja-JP" altLang="en-US" sz="1200" dirty="0">
                <a:latin typeface="AR P丸ゴシック体M" panose="020B0600010101010101" pitchFamily="50" charset="-128"/>
                <a:ea typeface="AR P丸ゴシック体M" panose="020B0600010101010101" pitchFamily="50" charset="-128"/>
              </a:rPr>
              <a:t>世紀の数学者シャンクスは生涯をかけて円周率を小数点以下</a:t>
            </a:r>
            <a:r>
              <a:rPr kumimoji="1" lang="en-US" altLang="ja-JP" sz="1200" dirty="0">
                <a:latin typeface="AR P丸ゴシック体M" panose="020B0600010101010101" pitchFamily="50" charset="-128"/>
                <a:ea typeface="AR P丸ゴシック体M" panose="020B0600010101010101" pitchFamily="50" charset="-128"/>
              </a:rPr>
              <a:t>707</a:t>
            </a:r>
            <a:r>
              <a:rPr kumimoji="1" lang="ja-JP" altLang="en-US" sz="1200" dirty="0">
                <a:latin typeface="AR P丸ゴシック体M" panose="020B0600010101010101" pitchFamily="50" charset="-128"/>
                <a:ea typeface="AR P丸ゴシック体M" panose="020B0600010101010101" pitchFamily="50" charset="-128"/>
              </a:rPr>
              <a:t>桁求めました。</a:t>
            </a:r>
            <a:endParaRPr kumimoji="1" lang="en-US" altLang="ja-JP" sz="1200" dirty="0">
              <a:latin typeface="AR P丸ゴシック体M" panose="020B0600010101010101" pitchFamily="50" charset="-128"/>
              <a:ea typeface="AR P丸ゴシック体M" panose="020B0600010101010101" pitchFamily="50" charset="-128"/>
            </a:endParaRPr>
          </a:p>
          <a:p>
            <a:r>
              <a:rPr kumimoji="1" lang="ja-JP" altLang="en-US" sz="1200" dirty="0">
                <a:latin typeface="AR P丸ゴシック体M" panose="020B0600010101010101" pitchFamily="50" charset="-128"/>
                <a:ea typeface="AR P丸ゴシック体M" panose="020B0600010101010101" pitchFamily="50" charset="-128"/>
              </a:rPr>
              <a:t>その偉業を後世に伝えるため、自分のお墓にその数字を刻みました。</a:t>
            </a:r>
            <a:endParaRPr kumimoji="1"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しかーし、コンピュータが発明され、円周率の計算が容易になると、</a:t>
            </a:r>
            <a:endParaRPr lang="en-US" altLang="ja-JP" sz="1200" dirty="0">
              <a:latin typeface="AR P丸ゴシック体M" panose="020B0600010101010101" pitchFamily="50" charset="-128"/>
              <a:ea typeface="AR P丸ゴシック体M" panose="020B0600010101010101" pitchFamily="50" charset="-128"/>
            </a:endParaRPr>
          </a:p>
          <a:p>
            <a:pPr>
              <a:spcBef>
                <a:spcPts val="2400"/>
              </a:spcBef>
            </a:pPr>
            <a:r>
              <a:rPr lang="ja-JP" altLang="en-US" sz="1200" dirty="0">
                <a:latin typeface="AR P丸ゴシック体M" panose="020B0600010101010101" pitchFamily="50" charset="-128"/>
                <a:ea typeface="AR P丸ゴシック体M" panose="020B0600010101010101" pitchFamily="50" charset="-128"/>
              </a:rPr>
              <a:t>その数字の</a:t>
            </a:r>
            <a:r>
              <a:rPr lang="en-US" altLang="ja-JP" sz="1200" dirty="0">
                <a:latin typeface="AR P丸ゴシック体M" panose="020B0600010101010101" pitchFamily="50" charset="-128"/>
                <a:ea typeface="AR P丸ゴシック体M" panose="020B0600010101010101" pitchFamily="50" charset="-128"/>
              </a:rPr>
              <a:t>528</a:t>
            </a:r>
            <a:r>
              <a:rPr lang="ja-JP" altLang="en-US" sz="1200" dirty="0">
                <a:latin typeface="AR P丸ゴシック体M" panose="020B0600010101010101" pitchFamily="50" charset="-128"/>
                <a:ea typeface="AR P丸ゴシック体M" panose="020B0600010101010101" pitchFamily="50" charset="-128"/>
              </a:rPr>
              <a:t>桁目に間違いが見つかってしまいました。</a:t>
            </a:r>
            <a:endParaRPr kumimoji="1" lang="ja-JP" altLang="en-US" sz="1200" dirty="0">
              <a:latin typeface="AR P丸ゴシック体M" panose="020B0600010101010101" pitchFamily="50" charset="-128"/>
              <a:ea typeface="AR P丸ゴシック体M" panose="020B0600010101010101" pitchFamily="50"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3FA1F77D-35CA-45A8-A33D-09B5B11EAC71}" type="slidenum">
              <a:rPr kumimoji="1" lang="ja-JP" altLang="en-US" smtClean="0"/>
              <a:pPr/>
              <a:t>10</a:t>
            </a:fld>
            <a:endParaRPr kumimoji="1" lang="ja-JP" altLang="en-US"/>
          </a:p>
        </p:txBody>
      </p:sp>
    </p:spTree>
    <p:extLst>
      <p:ext uri="{BB962C8B-B14F-4D97-AF65-F5344CB8AC3E}">
        <p14:creationId xmlns:p14="http://schemas.microsoft.com/office/powerpoint/2010/main" val="971460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50383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3818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96811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5032921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279285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4504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dirty="0"/>
              <a:t>図を追加</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91856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01102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ja-JP" altLang="en-US"/>
              <a:t>マスター タイトルの書式設定</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583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786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414489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25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Content Placeholder 3"/>
          <p:cNvSpPr>
            <a:spLocks noGrp="1"/>
          </p:cNvSpPr>
          <p:nvPr>
            <p:ph sz="quarter" idx="13"/>
          </p:nvPr>
        </p:nvSpPr>
        <p:spPr>
          <a:xfrm>
            <a:off x="913774" y="3051012"/>
            <a:ext cx="5106027"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3" name="Content Placeholder 5"/>
          <p:cNvSpPr>
            <a:spLocks noGrp="1"/>
          </p:cNvSpPr>
          <p:nvPr>
            <p:ph sz="quarter" idx="14"/>
          </p:nvPr>
        </p:nvSpPr>
        <p:spPr>
          <a:xfrm>
            <a:off x="6172200" y="3051012"/>
            <a:ext cx="5105401" cy="274018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74602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39775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068637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ja-JP" altLang="en-US"/>
              <a:t>マスター タイトルの書式設定</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829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dirty="0"/>
              <a:t>図を追加</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61BEF0D-F0BB-DE4B-95CE-6DB70DBA9567}" type="datetimeFigureOut">
              <a:rPr lang="en-US" smtClean="0"/>
              <a:pPr/>
              <a:t>7/18/2020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18320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B61BEF0D-F0BB-DE4B-95CE-6DB70DBA9567}" type="datetimeFigureOut">
              <a:rPr lang="en-US" smtClean="0"/>
              <a:pPr/>
              <a:t>7/18/2020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5179183"/>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7" Type="http://schemas.openxmlformats.org/officeDocument/2006/relationships/image" Target="../media/image21.wmf"/><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17.bin"/><Relationship Id="rId5" Type="http://schemas.openxmlformats.org/officeDocument/2006/relationships/image" Target="../media/image20.wmf"/><Relationship Id="rId4" Type="http://schemas.openxmlformats.org/officeDocument/2006/relationships/oleObject" Target="../embeddings/oleObject16.bin"/></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 Id="rId9"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5.xml"/><Relationship Id="rId7" Type="http://schemas.openxmlformats.org/officeDocument/2006/relationships/image" Target="../media/image9.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5.bin"/><Relationship Id="rId5" Type="http://schemas.openxmlformats.org/officeDocument/2006/relationships/image" Target="../media/image8.wmf"/><Relationship Id="rId4" Type="http://schemas.openxmlformats.org/officeDocument/2006/relationships/oleObject" Target="../embeddings/oleObject4.bin"/><Relationship Id="rId9" Type="http://schemas.openxmlformats.org/officeDocument/2006/relationships/image" Target="../media/image10.wmf"/></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9.bin"/><Relationship Id="rId3" Type="http://schemas.openxmlformats.org/officeDocument/2006/relationships/notesSlide" Target="../notesSlides/notesSlide6.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8.bin"/><Relationship Id="rId11" Type="http://schemas.openxmlformats.org/officeDocument/2006/relationships/image" Target="../media/image14.wmf"/><Relationship Id="rId5" Type="http://schemas.openxmlformats.org/officeDocument/2006/relationships/image" Target="../media/image11.wmf"/><Relationship Id="rId10" Type="http://schemas.openxmlformats.org/officeDocument/2006/relationships/oleObject" Target="../embeddings/oleObject10.bin"/><Relationship Id="rId4" Type="http://schemas.openxmlformats.org/officeDocument/2006/relationships/oleObject" Target="../embeddings/oleObject7.bin"/><Relationship Id="rId9" Type="http://schemas.openxmlformats.org/officeDocument/2006/relationships/image" Target="../media/image13.wmf"/></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13.bin"/><Relationship Id="rId3" Type="http://schemas.openxmlformats.org/officeDocument/2006/relationships/notesSlide" Target="../notesSlides/notesSlide7.xml"/><Relationship Id="rId7" Type="http://schemas.openxmlformats.org/officeDocument/2006/relationships/image" Target="../media/image16.w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12.bin"/><Relationship Id="rId5" Type="http://schemas.openxmlformats.org/officeDocument/2006/relationships/image" Target="../media/image15.wmf"/><Relationship Id="rId4" Type="http://schemas.openxmlformats.org/officeDocument/2006/relationships/oleObject" Target="../embeddings/oleObject11.bin"/><Relationship Id="rId9" Type="http://schemas.openxmlformats.org/officeDocument/2006/relationships/image" Target="../media/image17.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9.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15.bin"/><Relationship Id="rId5" Type="http://schemas.openxmlformats.org/officeDocument/2006/relationships/image" Target="../media/image18.wmf"/><Relationship Id="rId4" Type="http://schemas.openxmlformats.org/officeDocument/2006/relationships/oleObject" Target="../embeddings/oleObject14.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22877" y="2060441"/>
            <a:ext cx="8689976" cy="1587888"/>
          </a:xfrm>
        </p:spPr>
        <p:txBody>
          <a:bodyPr>
            <a:normAutofit/>
          </a:bodyPr>
          <a:lstStyle/>
          <a:p>
            <a:r>
              <a:rPr kumimoji="1" lang="ja-JP" altLang="en-US" sz="6000" dirty="0">
                <a:latin typeface="AR P丸ゴシック体M" panose="020B0600010101010101" pitchFamily="50" charset="-128"/>
                <a:ea typeface="AR P丸ゴシック体M" panose="020B0600010101010101" pitchFamily="50" charset="-128"/>
              </a:rPr>
              <a:t>円</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周</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率</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物</a:t>
            </a:r>
            <a:r>
              <a:rPr kumimoji="1" lang="ja-JP" altLang="en-US" sz="2400" dirty="0">
                <a:latin typeface="AR P丸ゴシック体M" panose="020B0600010101010101" pitchFamily="50" charset="-128"/>
                <a:ea typeface="AR P丸ゴシック体M" panose="020B0600010101010101" pitchFamily="50" charset="-128"/>
              </a:rPr>
              <a:t> </a:t>
            </a:r>
            <a:r>
              <a:rPr kumimoji="1" lang="ja-JP" altLang="en-US" sz="6000" dirty="0">
                <a:latin typeface="AR P丸ゴシック体M" panose="020B0600010101010101" pitchFamily="50" charset="-128"/>
                <a:ea typeface="AR P丸ゴシック体M" panose="020B0600010101010101" pitchFamily="50" charset="-128"/>
              </a:rPr>
              <a:t>語</a:t>
            </a:r>
          </a:p>
        </p:txBody>
      </p:sp>
    </p:spTree>
    <p:extLst>
      <p:ext uri="{BB962C8B-B14F-4D97-AF65-F5344CB8AC3E}">
        <p14:creationId xmlns:p14="http://schemas.microsoft.com/office/powerpoint/2010/main" val="11457176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5" y="618517"/>
            <a:ext cx="10364451" cy="924533"/>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シャンクスの挑戦</a:t>
            </a:r>
          </a:p>
        </p:txBody>
      </p:sp>
      <p:sp>
        <p:nvSpPr>
          <p:cNvPr id="3" name="コンテンツ プレースホルダー 2"/>
          <p:cNvSpPr>
            <a:spLocks noGrp="1"/>
          </p:cNvSpPr>
          <p:nvPr>
            <p:ph sz="quarter" idx="13"/>
          </p:nvPr>
        </p:nvSpPr>
        <p:spPr>
          <a:xfrm>
            <a:off x="914400" y="2219857"/>
            <a:ext cx="10363826" cy="4462333"/>
          </a:xfrm>
        </p:spPr>
        <p:txBody>
          <a:bodyPr>
            <a:noAutofit/>
          </a:bodyPr>
          <a:lstStyle/>
          <a:p>
            <a:r>
              <a:rPr lang="ja-JP" altLang="en-US" sz="3200" dirty="0">
                <a:latin typeface="AR P丸ゴシック体M" panose="020B0600010101010101" pitchFamily="50" charset="-128"/>
                <a:ea typeface="AR P丸ゴシック体M" panose="020B0600010101010101" pitchFamily="50" charset="-128"/>
              </a:rPr>
              <a:t>シャンクス </a:t>
            </a:r>
            <a:r>
              <a:rPr lang="en-US" altLang="ja-JP" sz="3200" dirty="0">
                <a:latin typeface="AR P丸ゴシック体M" panose="020B0600010101010101" pitchFamily="50" charset="-128"/>
                <a:ea typeface="AR P丸ゴシック体M" panose="020B0600010101010101" pitchFamily="50" charset="-128"/>
              </a:rPr>
              <a:t>: 19</a:t>
            </a:r>
            <a:r>
              <a:rPr kumimoji="1" lang="ja-JP" altLang="en-US" sz="3200" dirty="0">
                <a:latin typeface="AR P丸ゴシック体M" panose="020B0600010101010101" pitchFamily="50" charset="-128"/>
                <a:ea typeface="AR P丸ゴシック体M" panose="020B0600010101010101" pitchFamily="50" charset="-128"/>
              </a:rPr>
              <a:t>世紀の数学者</a:t>
            </a:r>
            <a:endParaRPr kumimoji="1" lang="en-US" altLang="ja-JP" sz="3200" dirty="0">
              <a:latin typeface="AR P丸ゴシック体M" panose="020B0600010101010101" pitchFamily="50" charset="-128"/>
              <a:ea typeface="AR P丸ゴシック体M" panose="020B0600010101010101" pitchFamily="50" charset="-128"/>
            </a:endParaRPr>
          </a:p>
          <a:p>
            <a:pPr>
              <a:buNone/>
            </a:pPr>
            <a:r>
              <a:rPr lang="ja-JP" altLang="en-US" sz="3200" dirty="0">
                <a:latin typeface="AR P丸ゴシック体M" panose="020B0600010101010101" pitchFamily="50" charset="-128"/>
                <a:ea typeface="AR P丸ゴシック体M" panose="020B0600010101010101" pitchFamily="50" charset="-128"/>
              </a:rPr>
              <a:t>  円周率を</a:t>
            </a:r>
            <a:r>
              <a:rPr kumimoji="1" lang="ja-JP" altLang="en-US" sz="3200" dirty="0">
                <a:latin typeface="AR P丸ゴシック体M" panose="020B0600010101010101" pitchFamily="50" charset="-128"/>
                <a:ea typeface="AR P丸ゴシック体M" panose="020B0600010101010101" pitchFamily="50" charset="-128"/>
              </a:rPr>
              <a:t>小数点以下</a:t>
            </a:r>
            <a:r>
              <a:rPr kumimoji="1" lang="en-US" altLang="ja-JP" sz="3200" dirty="0">
                <a:latin typeface="AR P丸ゴシック体M" panose="020B0600010101010101" pitchFamily="50" charset="-128"/>
                <a:ea typeface="AR P丸ゴシック体M" panose="020B0600010101010101" pitchFamily="50" charset="-128"/>
              </a:rPr>
              <a:t>707</a:t>
            </a:r>
            <a:r>
              <a:rPr kumimoji="1" lang="ja-JP" altLang="en-US" sz="3200" dirty="0">
                <a:latin typeface="AR P丸ゴシック体M" panose="020B0600010101010101" pitchFamily="50" charset="-128"/>
                <a:ea typeface="AR P丸ゴシック体M" panose="020B0600010101010101" pitchFamily="50" charset="-128"/>
              </a:rPr>
              <a:t>桁まで</a:t>
            </a:r>
            <a:r>
              <a:rPr lang="ja-JP" altLang="en-US" sz="3200" dirty="0">
                <a:latin typeface="AR P丸ゴシック体M" panose="020B0600010101010101" pitchFamily="50" charset="-128"/>
                <a:ea typeface="AR P丸ゴシック体M" panose="020B0600010101010101" pitchFamily="50" charset="-128"/>
              </a:rPr>
              <a:t>計算　</a:t>
            </a:r>
            <a:endParaRPr lang="en-US" altLang="ja-JP" sz="3200" dirty="0">
              <a:latin typeface="AR P丸ゴシック体M" panose="020B0600010101010101" pitchFamily="50" charset="-128"/>
              <a:ea typeface="AR P丸ゴシック体M" panose="020B0600010101010101" pitchFamily="50" charset="-128"/>
            </a:endParaRPr>
          </a:p>
          <a:p>
            <a:pPr>
              <a:buNone/>
            </a:pPr>
            <a:r>
              <a:rPr lang="en-US" altLang="ja-JP" sz="3200" dirty="0">
                <a:latin typeface="AR P丸ゴシック体M" panose="020B0600010101010101" pitchFamily="50" charset="-128"/>
                <a:ea typeface="AR P丸ゴシック体M" panose="020B0600010101010101" pitchFamily="50" charset="-128"/>
              </a:rPr>
              <a:t>   </a:t>
            </a:r>
            <a:r>
              <a:rPr lang="ja-JP" altLang="en-US" sz="3200" dirty="0">
                <a:latin typeface="AR P丸ゴシック体M" panose="020B0600010101010101" pitchFamily="50" charset="-128"/>
                <a:ea typeface="AR P丸ゴシック体M" panose="020B0600010101010101" pitchFamily="50" charset="-128"/>
              </a:rPr>
              <a:t>→　</a:t>
            </a:r>
            <a:r>
              <a:rPr kumimoji="1" lang="ja-JP" altLang="en-US" sz="3200" dirty="0">
                <a:latin typeface="AR P丸ゴシック体M" panose="020B0600010101010101" pitchFamily="50" charset="-128"/>
                <a:ea typeface="AR P丸ゴシック体M" panose="020B0600010101010101" pitchFamily="50" charset="-128"/>
              </a:rPr>
              <a:t>墓に刻む</a:t>
            </a:r>
            <a:endParaRPr lang="en-US" altLang="ja-JP" sz="3200" dirty="0">
              <a:latin typeface="AR P丸ゴシック体M" panose="020B0600010101010101" pitchFamily="50" charset="-128"/>
              <a:ea typeface="AR P丸ゴシック体M" panose="020B0600010101010101" pitchFamily="50" charset="-128"/>
            </a:endParaRPr>
          </a:p>
          <a:p>
            <a:pPr>
              <a:buNone/>
            </a:pPr>
            <a:r>
              <a:rPr lang="ja-JP" altLang="en-US" sz="3200" dirty="0">
                <a:latin typeface="AR P丸ゴシック体M" panose="020B0600010101010101" pitchFamily="50" charset="-128"/>
                <a:ea typeface="AR P丸ゴシック体M" panose="020B0600010101010101" pitchFamily="50" charset="-128"/>
              </a:rPr>
              <a:t>　 →　コンピュータの発達により</a:t>
            </a:r>
            <a:r>
              <a:rPr lang="en-US" altLang="ja-JP" sz="3200" dirty="0">
                <a:latin typeface="AR P丸ゴシック体M" panose="020B0600010101010101" pitchFamily="50" charset="-128"/>
                <a:ea typeface="AR P丸ゴシック体M" panose="020B0600010101010101" pitchFamily="50" charset="-128"/>
              </a:rPr>
              <a:t>528</a:t>
            </a:r>
            <a:r>
              <a:rPr lang="ja-JP" altLang="en-US" sz="3200" dirty="0">
                <a:latin typeface="AR P丸ゴシック体M" panose="020B0600010101010101" pitchFamily="50" charset="-128"/>
                <a:ea typeface="AR P丸ゴシック体M" panose="020B0600010101010101" pitchFamily="50" charset="-128"/>
              </a:rPr>
              <a:t>桁目に間違い発見</a:t>
            </a:r>
            <a:endParaRPr kumimoji="1" lang="ja-JP" altLang="en-US" sz="3200" dirty="0">
              <a:latin typeface="AR P丸ゴシック体M" panose="020B0600010101010101" pitchFamily="50" charset="-128"/>
              <a:ea typeface="AR P丸ゴシック体M" panose="020B0600010101010101" pitchFamily="50" charset="-128"/>
            </a:endParaRPr>
          </a:p>
        </p:txBody>
      </p:sp>
    </p:spTree>
    <p:extLst>
      <p:ext uri="{BB962C8B-B14F-4D97-AF65-F5344CB8AC3E}">
        <p14:creationId xmlns:p14="http://schemas.microsoft.com/office/powerpoint/2010/main" val="4259558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787790" y="1049695"/>
            <a:ext cx="10860258" cy="5712333"/>
          </a:xfrm>
          <a:prstGeom prst="rect">
            <a:avLst/>
          </a:prstGeom>
          <a:noFill/>
        </p:spPr>
        <p:txBody>
          <a:bodyPr wrap="square" rtlCol="0">
            <a:spAutoFit/>
          </a:bodyPr>
          <a:lstStyle/>
          <a:p>
            <a:pPr>
              <a:lnSpc>
                <a:spcPct val="100000"/>
              </a:lnSpc>
            </a:pPr>
            <a:r>
              <a:rPr kumimoji="1" lang="ja-JP" altLang="en-US" sz="2800" dirty="0">
                <a:latin typeface="AR P丸ゴシック体M" pitchFamily="50" charset="-128"/>
                <a:ea typeface="AR P丸ゴシック体M" pitchFamily="50" charset="-128"/>
              </a:rPr>
              <a:t>オイラーの発見</a:t>
            </a:r>
            <a:r>
              <a:rPr lang="ja-JP" altLang="en-US" sz="2800" dirty="0">
                <a:latin typeface="AR P丸ゴシック体M" pitchFamily="50" charset="-128"/>
                <a:ea typeface="AR P丸ゴシック体M" pitchFamily="50" charset="-128"/>
              </a:rPr>
              <a:t>：</a:t>
            </a: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pPr>
              <a:lnSpc>
                <a:spcPct val="100000"/>
              </a:lnSpc>
            </a:pPr>
            <a:endParaRPr lang="en-US" altLang="ja-JP" sz="2800" dirty="0">
              <a:latin typeface="AR P丸ゴシック体M" pitchFamily="50" charset="-128"/>
              <a:ea typeface="AR P丸ゴシック体M" pitchFamily="50" charset="-128"/>
            </a:endParaRPr>
          </a:p>
          <a:p>
            <a:r>
              <a:rPr kumimoji="1" lang="ja-JP" altLang="en-US" sz="2800" dirty="0">
                <a:latin typeface="AR P丸ゴシック体M" pitchFamily="50" charset="-128"/>
                <a:ea typeface="AR P丸ゴシック体M" pitchFamily="50" charset="-128"/>
              </a:rPr>
              <a:t>　　</a:t>
            </a:r>
            <a:r>
              <a:rPr kumimoji="1" lang="en-US" altLang="ja-JP" sz="2800" dirty="0">
                <a:latin typeface="AR P丸ゴシック体M" pitchFamily="50" charset="-128"/>
                <a:ea typeface="AR P丸ゴシック体M" pitchFamily="50" charset="-128"/>
              </a:rPr>
              <a:t>... </a:t>
            </a:r>
            <a:r>
              <a:rPr kumimoji="1" lang="ja-JP" altLang="en-US" sz="2800" dirty="0">
                <a:latin typeface="AR P丸ゴシック体M" pitchFamily="50" charset="-128"/>
                <a:ea typeface="AR P丸ゴシック体M" pitchFamily="50" charset="-128"/>
              </a:rPr>
              <a:t>リーマンの</a:t>
            </a:r>
            <a:r>
              <a:rPr lang="ja-JP" altLang="en-US" sz="2800" dirty="0">
                <a:latin typeface="AR P丸ゴシック体M" pitchFamily="50" charset="-128"/>
                <a:ea typeface="AR P丸ゴシック体M" pitchFamily="50" charset="-128"/>
              </a:rPr>
              <a:t>ゼータ関数</a:t>
            </a:r>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r>
              <a:rPr kumimoji="1" lang="ja-JP" altLang="en-US" sz="2800" dirty="0">
                <a:latin typeface="AR P丸ゴシック体M" pitchFamily="50" charset="-128"/>
                <a:ea typeface="AR P丸ゴシック体M" pitchFamily="50" charset="-128"/>
              </a:rPr>
              <a:t>　　　の </a:t>
            </a:r>
            <a:r>
              <a:rPr lang="en-US" altLang="ja-JP" sz="2800" i="1" dirty="0">
                <a:latin typeface="Georgia" pitchFamily="18" charset="0"/>
                <a:ea typeface="AR P丸ゴシック体M" pitchFamily="50" charset="-128"/>
              </a:rPr>
              <a:t>s</a:t>
            </a:r>
            <a:r>
              <a:rPr kumimoji="1" lang="en-US" altLang="ja-JP" sz="2800" dirty="0">
                <a:latin typeface="Georgia" pitchFamily="18" charset="0"/>
                <a:ea typeface="AR P丸ゴシック体M" pitchFamily="50" charset="-128"/>
              </a:rPr>
              <a:t> = 2 </a:t>
            </a:r>
            <a:r>
              <a:rPr kumimoji="1" lang="ja-JP" altLang="en-US" sz="2800" dirty="0" err="1">
                <a:latin typeface="AR P丸ゴシック体M" pitchFamily="50" charset="-128"/>
                <a:ea typeface="AR P丸ゴシック体M" pitchFamily="50" charset="-128"/>
              </a:rPr>
              <a:t>での</a:t>
            </a:r>
            <a:r>
              <a:rPr kumimoji="1" lang="ja-JP" altLang="en-US" sz="2800" dirty="0">
                <a:latin typeface="AR P丸ゴシック体M" pitchFamily="50" charset="-128"/>
                <a:ea typeface="AR P丸ゴシック体M" pitchFamily="50" charset="-128"/>
              </a:rPr>
              <a:t>値が円周率で表される</a:t>
            </a:r>
            <a:endParaRPr kumimoji="1" lang="en-US" altLang="ja-JP" sz="2800" dirty="0">
              <a:latin typeface="AR P丸ゴシック体M" pitchFamily="50" charset="-128"/>
              <a:ea typeface="AR P丸ゴシック体M" pitchFamily="50" charset="-128"/>
            </a:endParaRPr>
          </a:p>
          <a:p>
            <a:endParaRPr kumimoji="1" lang="en-US" altLang="ja-JP" sz="2800" dirty="0">
              <a:latin typeface="AR P丸ゴシック体M" pitchFamily="50" charset="-128"/>
              <a:ea typeface="AR P丸ゴシック体M" pitchFamily="50" charset="-128"/>
            </a:endParaRPr>
          </a:p>
          <a:p>
            <a:r>
              <a:rPr lang="ja-JP" altLang="en-US" sz="2800" dirty="0">
                <a:latin typeface="AR P丸ゴシック体M" pitchFamily="50" charset="-128"/>
                <a:ea typeface="AR P丸ゴシック体M" pitchFamily="50" charset="-128"/>
              </a:rPr>
              <a:t>リーマンのゼータ関数 </a:t>
            </a:r>
            <a:r>
              <a:rPr lang="en-US" altLang="ja-JP" sz="2800" dirty="0">
                <a:latin typeface="AR P丸ゴシック体M" pitchFamily="50" charset="-128"/>
                <a:ea typeface="AR P丸ゴシック体M" pitchFamily="50" charset="-128"/>
              </a:rPr>
              <a:t>: </a:t>
            </a:r>
          </a:p>
          <a:p>
            <a:pPr marL="365125">
              <a:lnSpc>
                <a:spcPct val="120000"/>
              </a:lnSpc>
              <a:buFont typeface="Arial" pitchFamily="34" charset="0"/>
              <a:buChar char="•"/>
            </a:pPr>
            <a:r>
              <a:rPr lang="ja-JP" altLang="en-US" sz="2800" dirty="0">
                <a:latin typeface="AR P丸ゴシック体M" pitchFamily="50" charset="-128"/>
                <a:ea typeface="AR P丸ゴシック体M" pitchFamily="50" charset="-128"/>
              </a:rPr>
              <a:t>　素数の情報をすべて含んでいる関数</a:t>
            </a:r>
            <a:endParaRPr lang="en-US" altLang="ja-JP" sz="2800" dirty="0">
              <a:latin typeface="AR P丸ゴシック体M" pitchFamily="50" charset="-128"/>
              <a:ea typeface="AR P丸ゴシック体M" pitchFamily="50" charset="-128"/>
            </a:endParaRPr>
          </a:p>
          <a:p>
            <a:pPr marL="365125">
              <a:lnSpc>
                <a:spcPct val="120000"/>
              </a:lnSpc>
              <a:buFont typeface="Arial" pitchFamily="34" charset="0"/>
              <a:buChar char="•"/>
            </a:pPr>
            <a:r>
              <a:rPr lang="ja-JP" altLang="en-US" sz="2800" dirty="0">
                <a:latin typeface="AR P丸ゴシック体M" pitchFamily="50" charset="-128"/>
                <a:ea typeface="AR P丸ゴシック体M" pitchFamily="50" charset="-128"/>
              </a:rPr>
              <a:t>　世紀の未解決問題「リーマン予想」に関わる</a:t>
            </a:r>
            <a:endParaRPr lang="en-US" altLang="ja-JP" sz="2800" dirty="0">
              <a:latin typeface="AR P丸ゴシック体M" pitchFamily="50" charset="-128"/>
              <a:ea typeface="AR P丸ゴシック体M" pitchFamily="50" charset="-128"/>
            </a:endParaRPr>
          </a:p>
          <a:p>
            <a:endParaRPr kumimoji="1" lang="ja-JP" altLang="en-US" dirty="0"/>
          </a:p>
        </p:txBody>
      </p:sp>
      <p:sp>
        <p:nvSpPr>
          <p:cNvPr id="2" name="タイトル 1"/>
          <p:cNvSpPr>
            <a:spLocks noGrp="1"/>
          </p:cNvSpPr>
          <p:nvPr>
            <p:ph type="title"/>
          </p:nvPr>
        </p:nvSpPr>
        <p:spPr>
          <a:xfrm>
            <a:off x="1039759" y="300557"/>
            <a:ext cx="10364451" cy="838808"/>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ゼータ関数との関係</a:t>
            </a:r>
            <a:endParaRPr lang="en-US" altLang="ja-JP" sz="4000" b="1" dirty="0">
              <a:latin typeface="AR P丸ゴシック体M" panose="020B0600010101010101" pitchFamily="50" charset="-128"/>
              <a:ea typeface="AR P丸ゴシック体M" panose="020B0600010101010101" pitchFamily="50" charset="-128"/>
            </a:endParaRPr>
          </a:p>
        </p:txBody>
      </p:sp>
      <p:graphicFrame>
        <p:nvGraphicFramePr>
          <p:cNvPr id="33794" name="Object 2"/>
          <p:cNvGraphicFramePr>
            <a:graphicFrameLocks noChangeAspect="1"/>
          </p:cNvGraphicFramePr>
          <p:nvPr/>
        </p:nvGraphicFramePr>
        <p:xfrm>
          <a:off x="4223949" y="1229035"/>
          <a:ext cx="4551166" cy="982792"/>
        </p:xfrm>
        <a:graphic>
          <a:graphicData uri="http://schemas.openxmlformats.org/presentationml/2006/ole">
            <mc:AlternateContent xmlns:mc="http://schemas.openxmlformats.org/markup-compatibility/2006">
              <mc:Choice xmlns:v="urn:schemas-microsoft-com:vml" Requires="v">
                <p:oleObj spid="_x0000_s33798" name="数式" r:id="rId4" imgW="1942920" imgH="419040" progId="Equation.3">
                  <p:embed/>
                </p:oleObj>
              </mc:Choice>
              <mc:Fallback>
                <p:oleObj name="数式" r:id="rId4" imgW="1942920" imgH="419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223949" y="1229035"/>
                        <a:ext cx="4551166" cy="98279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3795" name="Object 3"/>
          <p:cNvGraphicFramePr>
            <a:graphicFrameLocks noChangeAspect="1"/>
          </p:cNvGraphicFramePr>
          <p:nvPr/>
        </p:nvGraphicFramePr>
        <p:xfrm>
          <a:off x="4006558" y="2873141"/>
          <a:ext cx="5146821" cy="998331"/>
        </p:xfrm>
        <a:graphic>
          <a:graphicData uri="http://schemas.openxmlformats.org/presentationml/2006/ole">
            <mc:AlternateContent xmlns:mc="http://schemas.openxmlformats.org/markup-compatibility/2006">
              <mc:Choice xmlns:v="urn:schemas-microsoft-com:vml" Requires="v">
                <p:oleObj spid="_x0000_s33799" name="数式" r:id="rId6" imgW="2031840" imgH="393480" progId="Equation.3">
                  <p:embed/>
                </p:oleObj>
              </mc:Choice>
              <mc:Fallback>
                <p:oleObj name="数式" r:id="rId6" imgW="203184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006558" y="2873141"/>
                        <a:ext cx="5146821" cy="998331"/>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6279476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参考文献</a:t>
            </a:r>
          </a:p>
        </p:txBody>
      </p:sp>
      <p:sp>
        <p:nvSpPr>
          <p:cNvPr id="4" name="テキスト ボックス 3"/>
          <p:cNvSpPr txBox="1"/>
          <p:nvPr/>
        </p:nvSpPr>
        <p:spPr>
          <a:xfrm>
            <a:off x="1181686" y="2052692"/>
            <a:ext cx="10096539" cy="3640997"/>
          </a:xfrm>
          <a:prstGeom prst="rect">
            <a:avLst/>
          </a:prstGeom>
          <a:noFill/>
        </p:spPr>
        <p:txBody>
          <a:bodyPr wrap="square" rtlCol="0">
            <a:spAutoFit/>
          </a:bodyPr>
          <a:lstStyle/>
          <a:p>
            <a:pPr indent="266700">
              <a:lnSpc>
                <a:spcPct val="120000"/>
              </a:lnSpc>
              <a:spcBef>
                <a:spcPts val="2400"/>
              </a:spcBef>
              <a:buFont typeface="Arial" pitchFamily="34" charset="0"/>
              <a:buChar char="•"/>
            </a:pPr>
            <a:r>
              <a:rPr kumimoji="1" lang="ja-JP" altLang="en-US" sz="3200" dirty="0">
                <a:latin typeface="AR P丸ゴシック体M" pitchFamily="50" charset="-128"/>
                <a:ea typeface="AR P丸ゴシック体M" pitchFamily="50" charset="-128"/>
              </a:rPr>
              <a:t>ペートル・ベックマン著、田尾陽一・清水</a:t>
            </a:r>
            <a:r>
              <a:rPr lang="ja-JP" altLang="en-US" sz="3200" dirty="0">
                <a:latin typeface="AR P丸ゴシック体M" pitchFamily="50" charset="-128"/>
                <a:ea typeface="AR P丸ゴシック体M" pitchFamily="50" charset="-128"/>
              </a:rPr>
              <a:t>韶光訳、</a:t>
            </a:r>
            <a:r>
              <a:rPr lang="en-US" altLang="ja-JP" sz="3200" dirty="0">
                <a:latin typeface="+mj-ea"/>
                <a:ea typeface="+mj-ea"/>
              </a:rPr>
              <a:t>π</a:t>
            </a:r>
            <a:r>
              <a:rPr lang="ja-JP" altLang="en-US" sz="3200" dirty="0">
                <a:latin typeface="AR P丸ゴシック体M" pitchFamily="50" charset="-128"/>
                <a:ea typeface="AR P丸ゴシック体M" pitchFamily="50" charset="-128"/>
              </a:rPr>
              <a:t>の歴史（ちくま学芸文庫）</a:t>
            </a:r>
            <a:endParaRPr lang="en-US" altLang="ja-JP" sz="3200" dirty="0">
              <a:latin typeface="AR P丸ゴシック体M" pitchFamily="50" charset="-128"/>
              <a:ea typeface="AR P丸ゴシック体M" pitchFamily="50" charset="-128"/>
            </a:endParaRPr>
          </a:p>
          <a:p>
            <a:pPr indent="266700">
              <a:lnSpc>
                <a:spcPct val="120000"/>
              </a:lnSpc>
              <a:spcBef>
                <a:spcPts val="1800"/>
              </a:spcBef>
              <a:buFont typeface="Arial" pitchFamily="34" charset="0"/>
              <a:buChar char="•"/>
            </a:pPr>
            <a:r>
              <a:rPr kumimoji="1" lang="ja-JP" altLang="en-US" sz="3200" dirty="0">
                <a:latin typeface="AR P丸ゴシック体M" pitchFamily="50" charset="-128"/>
                <a:ea typeface="AR P丸ゴシック体M" pitchFamily="50" charset="-128"/>
              </a:rPr>
              <a:t>一松信著、数のエッセイ（ちくま学芸文庫）</a:t>
            </a:r>
            <a:endParaRPr kumimoji="1" lang="en-US" altLang="ja-JP" sz="3200" dirty="0">
              <a:latin typeface="AR P丸ゴシック体M" pitchFamily="50" charset="-128"/>
              <a:ea typeface="AR P丸ゴシック体M" pitchFamily="50" charset="-128"/>
            </a:endParaRPr>
          </a:p>
          <a:p>
            <a:pPr indent="266700">
              <a:lnSpc>
                <a:spcPct val="120000"/>
              </a:lnSpc>
              <a:spcBef>
                <a:spcPts val="1800"/>
              </a:spcBef>
              <a:buFont typeface="Arial" pitchFamily="34" charset="0"/>
              <a:buChar char="•"/>
            </a:pPr>
            <a:r>
              <a:rPr kumimoji="1" lang="en-US" altLang="ja-JP" sz="3200" dirty="0" err="1">
                <a:latin typeface="AR P丸ゴシック体M" pitchFamily="50" charset="-128"/>
                <a:ea typeface="AR P丸ゴシック体M" pitchFamily="50" charset="-128"/>
              </a:rPr>
              <a:t>Ke!san</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生活や実務に役立つ高精度計算サイト</a:t>
            </a:r>
            <a:endParaRPr kumimoji="1" lang="en-US" altLang="ja-JP" sz="3200" dirty="0">
              <a:latin typeface="AR P丸ゴシック体M" pitchFamily="50" charset="-128"/>
              <a:ea typeface="AR P丸ゴシック体M" pitchFamily="50" charset="-128"/>
            </a:endParaRPr>
          </a:p>
          <a:p>
            <a:pPr indent="266700">
              <a:spcBef>
                <a:spcPts val="1200"/>
              </a:spcBef>
            </a:pPr>
            <a:r>
              <a:rPr kumimoji="1" lang="en-US" altLang="ja-JP" sz="3200" dirty="0">
                <a:latin typeface="AR P丸ゴシック体M" pitchFamily="50" charset="-128"/>
                <a:ea typeface="AR P丸ゴシック体M" pitchFamily="50" charset="-128"/>
              </a:rPr>
              <a:t> 	http://keisan.casio.jp/exec/system/1259062282</a:t>
            </a:r>
            <a:endParaRPr kumimoji="1" lang="ja-JP" altLang="en-US" sz="3200" dirty="0">
              <a:latin typeface="AR P丸ゴシック体M" pitchFamily="50" charset="-128"/>
              <a:ea typeface="AR P丸ゴシック体M" pitchFamily="50" charset="-128"/>
            </a:endParaRPr>
          </a:p>
        </p:txBody>
      </p:sp>
    </p:spTree>
    <p:extLst>
      <p:ext uri="{BB962C8B-B14F-4D97-AF65-F5344CB8AC3E}">
        <p14:creationId xmlns:p14="http://schemas.microsoft.com/office/powerpoint/2010/main" val="1057760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sz="quarter" idx="13"/>
          </p:nvPr>
        </p:nvSpPr>
        <p:spPr>
          <a:xfrm>
            <a:off x="875674" y="2767143"/>
            <a:ext cx="10363826" cy="1500058"/>
          </a:xfrm>
        </p:spPr>
        <p:txBody>
          <a:bodyPr>
            <a:normAutofit/>
          </a:bodyPr>
          <a:lstStyle/>
          <a:p>
            <a:pPr marL="0" indent="0" algn="ctr">
              <a:buNone/>
            </a:pPr>
            <a:r>
              <a:rPr kumimoji="1" lang="ja-JP" altLang="en-US" sz="4000" dirty="0">
                <a:latin typeface="AR P丸ゴシック体M" panose="020B0600010101010101" pitchFamily="50" charset="-128"/>
                <a:ea typeface="AR P丸ゴシック体M" panose="020B0600010101010101" pitchFamily="50" charset="-128"/>
              </a:rPr>
              <a:t>ご清聴ありがとうございました。</a:t>
            </a:r>
          </a:p>
        </p:txBody>
      </p:sp>
    </p:spTree>
    <p:extLst>
      <p:ext uri="{BB962C8B-B14F-4D97-AF65-F5344CB8AC3E}">
        <p14:creationId xmlns:p14="http://schemas.microsoft.com/office/powerpoint/2010/main" val="40341130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490612"/>
            <a:ext cx="10364451" cy="910245"/>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目　次</a:t>
            </a:r>
          </a:p>
        </p:txBody>
      </p:sp>
      <p:sp>
        <p:nvSpPr>
          <p:cNvPr id="3" name="コンテンツ プレースホルダー 2"/>
          <p:cNvSpPr>
            <a:spLocks noGrp="1"/>
          </p:cNvSpPr>
          <p:nvPr>
            <p:ph sz="quarter" idx="13"/>
          </p:nvPr>
        </p:nvSpPr>
        <p:spPr>
          <a:xfrm>
            <a:off x="1208314" y="1461441"/>
            <a:ext cx="9873343" cy="5147177"/>
          </a:xfrm>
        </p:spPr>
        <p:txBody>
          <a:bodyPr>
            <a:normAutofit fontScale="92500" lnSpcReduction="10000"/>
          </a:bodyPr>
          <a:lstStyle/>
          <a:p>
            <a:pPr lvl="1"/>
            <a:r>
              <a:rPr lang="ja-JP" altLang="en-US" sz="4100" dirty="0">
                <a:latin typeface="AR P丸ゴシック体M" panose="020B0600010101010101" pitchFamily="50" charset="-128"/>
                <a:ea typeface="AR P丸ゴシック体M" panose="020B0600010101010101" pitchFamily="50" charset="-128"/>
              </a:rPr>
              <a:t>何桁言えるかな？</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近似分数</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幾何学的に近似値を求める方法</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逆三角関数を用いた公式</a:t>
            </a:r>
            <a:endParaRPr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その他の</a:t>
            </a:r>
            <a:r>
              <a:rPr kumimoji="1" lang="ja-JP" altLang="en-US" sz="4100" dirty="0">
                <a:latin typeface="AR P丸ゴシック体M" panose="020B0600010101010101" pitchFamily="50" charset="-128"/>
                <a:ea typeface="AR P丸ゴシック体M" panose="020B0600010101010101" pitchFamily="50" charset="-128"/>
              </a:rPr>
              <a:t>公式</a:t>
            </a:r>
            <a:endParaRPr kumimoji="1" lang="en-US" altLang="ja-JP" sz="4100" dirty="0">
              <a:latin typeface="AR P丸ゴシック体M" panose="020B0600010101010101" pitchFamily="50" charset="-128"/>
              <a:ea typeface="AR P丸ゴシック体M" panose="020B0600010101010101" pitchFamily="50" charset="-128"/>
            </a:endParaRPr>
          </a:p>
          <a:p>
            <a:pPr lvl="1"/>
            <a:r>
              <a:rPr kumimoji="1" lang="ja-JP" altLang="en-US" sz="4100" dirty="0">
                <a:latin typeface="AR P丸ゴシック体M" panose="020B0600010101010101" pitchFamily="50" charset="-128"/>
                <a:ea typeface="AR P丸ゴシック体M" panose="020B0600010101010101" pitchFamily="50" charset="-128"/>
              </a:rPr>
              <a:t>シャンクスの挑戦</a:t>
            </a:r>
            <a:endParaRPr kumimoji="1" lang="en-US" altLang="ja-JP" sz="4100" dirty="0">
              <a:latin typeface="AR P丸ゴシック体M" panose="020B0600010101010101" pitchFamily="50" charset="-128"/>
              <a:ea typeface="AR P丸ゴシック体M" panose="020B0600010101010101" pitchFamily="50" charset="-128"/>
            </a:endParaRPr>
          </a:p>
          <a:p>
            <a:pPr lvl="1"/>
            <a:r>
              <a:rPr lang="ja-JP" altLang="en-US" sz="4100" dirty="0">
                <a:latin typeface="AR P丸ゴシック体M" panose="020B0600010101010101" pitchFamily="50" charset="-128"/>
                <a:ea typeface="AR P丸ゴシック体M" panose="020B0600010101010101" pitchFamily="50" charset="-128"/>
              </a:rPr>
              <a:t>ゼータ関数との関係　　　　　　　　　</a:t>
            </a:r>
            <a:endParaRPr kumimoji="1" lang="en-US" altLang="ja-JP" dirty="0">
              <a:latin typeface="AR P丸ゴシック体M" panose="020B0600010101010101" pitchFamily="50" charset="-128"/>
              <a:ea typeface="AR P丸ゴシック体M" panose="020B0600010101010101" pitchFamily="50" charset="-128"/>
            </a:endParaRPr>
          </a:p>
          <a:p>
            <a:endParaRPr kumimoji="1" lang="ja-JP" altLang="en-US" dirty="0"/>
          </a:p>
        </p:txBody>
      </p:sp>
    </p:spTree>
    <p:extLst>
      <p:ext uri="{BB962C8B-B14F-4D97-AF65-F5344CB8AC3E}">
        <p14:creationId xmlns:p14="http://schemas.microsoft.com/office/powerpoint/2010/main" val="928218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13774" y="389550"/>
            <a:ext cx="10364451" cy="1003454"/>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何桁言えるかな？</a:t>
            </a:r>
            <a:endParaRPr lang="en-US" altLang="ja-JP" sz="4000" b="1" dirty="0">
              <a:latin typeface="AR P丸ゴシック体M" panose="020B0600010101010101" pitchFamily="50" charset="-128"/>
              <a:ea typeface="AR P丸ゴシック体M" panose="020B0600010101010101" pitchFamily="50" charset="-128"/>
            </a:endParaRPr>
          </a:p>
        </p:txBody>
      </p:sp>
      <p:sp>
        <p:nvSpPr>
          <p:cNvPr id="3" name="コンテンツ プレースホルダー 2"/>
          <p:cNvSpPr>
            <a:spLocks noGrp="1"/>
          </p:cNvSpPr>
          <p:nvPr>
            <p:ph sz="quarter" idx="13"/>
          </p:nvPr>
        </p:nvSpPr>
        <p:spPr>
          <a:xfrm>
            <a:off x="657755" y="1643744"/>
            <a:ext cx="11353800" cy="5214256"/>
          </a:xfrm>
        </p:spPr>
        <p:txBody>
          <a:bodyPr>
            <a:noAutofit/>
          </a:bodyPr>
          <a:lstStyle/>
          <a:p>
            <a:pPr marL="0" indent="0">
              <a:spcAft>
                <a:spcPts val="1200"/>
              </a:spcAft>
              <a:buNone/>
            </a:pPr>
            <a:r>
              <a:rPr lang="ja-JP" altLang="en-US" sz="3200" dirty="0">
                <a:latin typeface="AR P丸ゴシック体M" panose="020B0600010101010101" pitchFamily="50" charset="-128"/>
                <a:ea typeface="AR P丸ゴシック体M" panose="020B0600010101010101" pitchFamily="50" charset="-128"/>
              </a:rPr>
              <a:t>小数点以下</a:t>
            </a:r>
            <a:r>
              <a:rPr lang="en-US" altLang="ja-JP" sz="3200" dirty="0">
                <a:latin typeface="AR P丸ゴシック体M" panose="020B0600010101010101" pitchFamily="50" charset="-128"/>
                <a:ea typeface="AR P丸ゴシック体M" panose="020B0600010101010101" pitchFamily="50" charset="-128"/>
              </a:rPr>
              <a:t>100</a:t>
            </a:r>
            <a:r>
              <a:rPr lang="ja-JP" altLang="en-US" sz="3200" dirty="0">
                <a:latin typeface="AR P丸ゴシック体M" panose="020B0600010101010101" pitchFamily="50" charset="-128"/>
                <a:ea typeface="AR P丸ゴシック体M" panose="020B0600010101010101" pitchFamily="50" charset="-128"/>
              </a:rPr>
              <a:t>桁は　　</a:t>
            </a:r>
            <a:endParaRPr lang="en-US" altLang="ja-JP" sz="3200" dirty="0">
              <a:latin typeface="AR P丸ゴシック体M" panose="020B0600010101010101" pitchFamily="50" charset="-128"/>
              <a:ea typeface="AR P丸ゴシック体M" panose="020B0600010101010101" pitchFamily="50" charset="-128"/>
            </a:endParaRPr>
          </a:p>
          <a:p>
            <a:pPr marL="0" indent="0">
              <a:buNone/>
            </a:pPr>
            <a:r>
              <a:rPr lang="ja-JP" altLang="en-US" sz="1800" dirty="0">
                <a:latin typeface="AR P丸ゴシック体M" panose="020B0600010101010101" pitchFamily="50" charset="-128"/>
                <a:ea typeface="AR P丸ゴシック体M" panose="020B0600010101010101" pitchFamily="50" charset="-128"/>
              </a:rPr>
              <a:t>  </a:t>
            </a:r>
            <a:r>
              <a:rPr lang="en-US" altLang="ja-JP" sz="2800" dirty="0">
                <a:latin typeface="AR P丸ゴシック体M" panose="020B0600010101010101" pitchFamily="50" charset="-128"/>
                <a:ea typeface="AR P丸ゴシック体M" panose="020B0600010101010101" pitchFamily="50" charset="-128"/>
              </a:rPr>
              <a:t>3.14159265358979323846264338327950288419716939937510</a:t>
            </a:r>
          </a:p>
          <a:p>
            <a:pPr marL="0" indent="0">
              <a:buNone/>
            </a:pPr>
            <a:r>
              <a:rPr lang="ja-JP" altLang="en-US" sz="2800" dirty="0">
                <a:latin typeface="AR P丸ゴシック体M" panose="020B0600010101010101" pitchFamily="50" charset="-128"/>
                <a:ea typeface="AR P丸ゴシック体M" panose="020B0600010101010101" pitchFamily="50" charset="-128"/>
              </a:rPr>
              <a:t>　</a:t>
            </a:r>
            <a:r>
              <a:rPr lang="ja-JP" altLang="en-US" sz="1400" dirty="0">
                <a:latin typeface="AR P丸ゴシック体M" panose="020B0600010101010101" pitchFamily="50" charset="-128"/>
                <a:ea typeface="AR P丸ゴシック体M" panose="020B0600010101010101" pitchFamily="50" charset="-128"/>
              </a:rPr>
              <a:t>　</a:t>
            </a:r>
            <a:r>
              <a:rPr lang="en-US" altLang="ja-JP" sz="2800" dirty="0">
                <a:latin typeface="AR P丸ゴシック体M" panose="020B0600010101010101" pitchFamily="50" charset="-128"/>
                <a:ea typeface="AR P丸ゴシック体M" panose="020B0600010101010101" pitchFamily="50" charset="-128"/>
              </a:rPr>
              <a:t>58209749445923078164062862089986280348253421170679…</a:t>
            </a:r>
          </a:p>
          <a:p>
            <a:pPr marL="0" indent="0">
              <a:spcBef>
                <a:spcPts val="1800"/>
              </a:spcBef>
              <a:buNone/>
            </a:pPr>
            <a:r>
              <a:rPr kumimoji="1" lang="ja-JP" altLang="en-US" sz="3200" dirty="0">
                <a:latin typeface="AR P丸ゴシック体M" panose="020B0600010101010101" pitchFamily="50" charset="-128"/>
                <a:ea typeface="AR P丸ゴシック体M" panose="020B0600010101010101" pitchFamily="50" charset="-128"/>
              </a:rPr>
              <a:t>語呂あわせ</a:t>
            </a:r>
            <a:r>
              <a:rPr lang="en-US" altLang="ja-JP" sz="3200" dirty="0">
                <a:latin typeface="AR P丸ゴシック体M" panose="020B0600010101010101" pitchFamily="50" charset="-128"/>
                <a:ea typeface="AR P丸ゴシック体M" panose="020B0600010101010101" pitchFamily="50" charset="-128"/>
              </a:rPr>
              <a:t>:</a:t>
            </a:r>
            <a:endParaRPr kumimoji="1" lang="en-US" altLang="ja-JP" sz="3200" dirty="0">
              <a:latin typeface="AR P丸ゴシック体M" panose="020B0600010101010101" pitchFamily="50" charset="-128"/>
              <a:ea typeface="AR P丸ゴシック体M" panose="020B0600010101010101" pitchFamily="50" charset="-128"/>
            </a:endParaRPr>
          </a:p>
          <a:p>
            <a:pPr marL="892175" lvl="1" indent="-358775">
              <a:lnSpc>
                <a:spcPct val="100000"/>
              </a:lnSpc>
              <a:spcBef>
                <a:spcPts val="600"/>
              </a:spcBef>
            </a:pPr>
            <a:r>
              <a:rPr lang="ja-JP" altLang="en-US" sz="3200" dirty="0">
                <a:latin typeface="AR P丸ゴシック体M" panose="020B0600010101010101" pitchFamily="50" charset="-128"/>
                <a:ea typeface="AR P丸ゴシック体M" panose="020B0600010101010101" pitchFamily="50" charset="-128"/>
              </a:rPr>
              <a:t>産医師異国に向かう</a:t>
            </a:r>
            <a:r>
              <a:rPr lang="en-US" altLang="ja-JP" sz="3200" dirty="0">
                <a:latin typeface="AR P丸ゴシック体M" panose="020B0600010101010101" pitchFamily="50" charset="-128"/>
                <a:ea typeface="AR P丸ゴシック体M" panose="020B0600010101010101" pitchFamily="50" charset="-128"/>
              </a:rPr>
              <a:t>…</a:t>
            </a:r>
          </a:p>
          <a:p>
            <a:pPr marL="892175" lvl="1" indent="-358775">
              <a:lnSpc>
                <a:spcPct val="100000"/>
              </a:lnSpc>
              <a:spcBef>
                <a:spcPts val="600"/>
              </a:spcBef>
            </a:pPr>
            <a:r>
              <a:rPr lang="ja-JP" altLang="en-US" sz="3200" dirty="0">
                <a:latin typeface="AR P丸ゴシック体M" panose="020B0600010101010101" pitchFamily="50" charset="-128"/>
                <a:ea typeface="AR P丸ゴシック体M" panose="020B0600010101010101" pitchFamily="50" charset="-128"/>
              </a:rPr>
              <a:t>身</a:t>
            </a:r>
            <a:r>
              <a:rPr kumimoji="1" lang="ja-JP" altLang="en-US" sz="3200" dirty="0">
                <a:latin typeface="AR P丸ゴシック体M" panose="020B0600010101010101" pitchFamily="50" charset="-128"/>
                <a:ea typeface="AR P丸ゴシック体M" panose="020B0600010101010101" pitchFamily="50" charset="-128"/>
              </a:rPr>
              <a:t>ひとつ世ひとつ生くに無意味</a:t>
            </a:r>
            <a:r>
              <a:rPr lang="en-US" altLang="ja-JP" sz="3200" dirty="0">
                <a:latin typeface="AR P丸ゴシック体M" panose="020B0600010101010101" pitchFamily="50" charset="-128"/>
                <a:ea typeface="AR P丸ゴシック体M" panose="020B0600010101010101" pitchFamily="50" charset="-128"/>
              </a:rPr>
              <a:t>…</a:t>
            </a:r>
          </a:p>
        </p:txBody>
      </p:sp>
    </p:spTree>
    <p:extLst>
      <p:ext uri="{BB962C8B-B14F-4D97-AF65-F5344CB8AC3E}">
        <p14:creationId xmlns:p14="http://schemas.microsoft.com/office/powerpoint/2010/main" val="1339487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70227" y="517208"/>
            <a:ext cx="10364451" cy="778962"/>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近似分数</a:t>
            </a:r>
            <a:endParaRPr lang="en-US" altLang="ja-JP" sz="4000" b="1" dirty="0">
              <a:latin typeface="AR P丸ゴシック体M" panose="020B0600010101010101" pitchFamily="50" charset="-128"/>
              <a:ea typeface="AR P丸ゴシック体M" panose="020B0600010101010101" pitchFamily="50" charset="-128"/>
            </a:endParaRPr>
          </a:p>
        </p:txBody>
      </p:sp>
      <p:sp>
        <p:nvSpPr>
          <p:cNvPr id="4" name="テキスト ボックス 3"/>
          <p:cNvSpPr txBox="1"/>
          <p:nvPr/>
        </p:nvSpPr>
        <p:spPr>
          <a:xfrm>
            <a:off x="854947" y="1460862"/>
            <a:ext cx="10760109" cy="4093428"/>
          </a:xfrm>
          <a:prstGeom prst="rect">
            <a:avLst/>
          </a:prstGeom>
          <a:noFill/>
        </p:spPr>
        <p:txBody>
          <a:bodyPr wrap="square" rtlCol="0">
            <a:spAutoFit/>
          </a:bodyPr>
          <a:lstStyle/>
          <a:p>
            <a:pPr>
              <a:lnSpc>
                <a:spcPct val="150000"/>
              </a:lnSpc>
            </a:pPr>
            <a:r>
              <a:rPr kumimoji="1" lang="ja-JP" altLang="en-US" sz="3200" dirty="0">
                <a:latin typeface="AR P丸ゴシック体M" pitchFamily="50" charset="-128"/>
                <a:ea typeface="AR P丸ゴシック体M" pitchFamily="50" charset="-128"/>
              </a:rPr>
              <a:t>円周率を近似する分数：</a:t>
            </a:r>
            <a:endParaRPr kumimoji="1" lang="en-US" altLang="ja-JP" sz="3200" dirty="0">
              <a:latin typeface="AR P丸ゴシック体M" pitchFamily="50" charset="-128"/>
              <a:ea typeface="AR P丸ゴシック体M" pitchFamily="50" charset="-128"/>
            </a:endParaRPr>
          </a:p>
          <a:p>
            <a:endParaRPr kumimoji="1" lang="en-US" altLang="ja-JP" dirty="0"/>
          </a:p>
          <a:p>
            <a:pPr>
              <a:spcBef>
                <a:spcPts val="1200"/>
              </a:spcBef>
            </a:pPr>
            <a:r>
              <a:rPr kumimoji="1" lang="ja-JP" altLang="en-US" dirty="0"/>
              <a:t>　　　　　　　　　　　　　　　　　　　　　　　　　　　　　　　　　　        </a:t>
            </a:r>
            <a:r>
              <a:rPr kumimoji="1" lang="en-US" altLang="ja-JP" sz="2800" dirty="0">
                <a:latin typeface="AR P丸ゴシック体M" pitchFamily="50" charset="-128"/>
                <a:ea typeface="AR P丸ゴシック体M" pitchFamily="50" charset="-128"/>
              </a:rPr>
              <a:t>3.14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endParaRPr kumimoji="1" lang="en-US" altLang="ja-JP" sz="2800" dirty="0">
              <a:latin typeface="AR P丸ゴシック体M" pitchFamily="50" charset="-128"/>
              <a:ea typeface="AR P丸ゴシック体M" pitchFamily="50" charset="-128"/>
            </a:endParaRPr>
          </a:p>
          <a:p>
            <a:endParaRPr kumimoji="1" lang="en-US" altLang="ja-JP" dirty="0"/>
          </a:p>
          <a:p>
            <a:endParaRPr kumimoji="1" lang="en-US" altLang="ja-JP" dirty="0"/>
          </a:p>
          <a:p>
            <a:r>
              <a:rPr kumimoji="1" lang="ja-JP" altLang="en-US" dirty="0"/>
              <a:t>　　　　　　　　　　　　　　　　　　　　　　　　　　　　　　　　　　        </a:t>
            </a:r>
            <a:r>
              <a:rPr kumimoji="1" lang="en-US" altLang="ja-JP" sz="2800" dirty="0">
                <a:latin typeface="AR P丸ゴシック体M" pitchFamily="50" charset="-128"/>
                <a:ea typeface="AR P丸ゴシック体M" pitchFamily="50" charset="-128"/>
              </a:rPr>
              <a:t>3.141592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r>
              <a:rPr kumimoji="1" lang="ja-JP" altLang="en-US" dirty="0"/>
              <a:t>　</a:t>
            </a:r>
            <a:endParaRPr kumimoji="1" lang="en-US" altLang="ja-JP" dirty="0"/>
          </a:p>
          <a:p>
            <a:endParaRPr kumimoji="1" lang="en-US" altLang="ja-JP" dirty="0"/>
          </a:p>
          <a:p>
            <a:endParaRPr kumimoji="1" lang="en-US" altLang="ja-JP" dirty="0"/>
          </a:p>
          <a:p>
            <a:pPr>
              <a:spcBef>
                <a:spcPts val="1200"/>
              </a:spcBef>
            </a:pPr>
            <a:r>
              <a:rPr kumimoji="1" lang="en-US" altLang="ja-JP" dirty="0"/>
              <a:t>                                                                          </a:t>
            </a:r>
            <a:r>
              <a:rPr kumimoji="1" lang="en-US" altLang="ja-JP" sz="2800" dirty="0">
                <a:latin typeface="AR P丸ゴシック体M" pitchFamily="50" charset="-128"/>
                <a:ea typeface="AR P丸ゴシック体M" pitchFamily="50" charset="-128"/>
              </a:rPr>
              <a:t>3.14159265 </a:t>
            </a:r>
            <a:r>
              <a:rPr kumimoji="1" lang="ja-JP" altLang="en-US" sz="2800" dirty="0" err="1">
                <a:latin typeface="AR P丸ゴシック体M" pitchFamily="50" charset="-128"/>
                <a:ea typeface="AR P丸ゴシック体M" pitchFamily="50" charset="-128"/>
              </a:rPr>
              <a:t>まで</a:t>
            </a:r>
            <a:r>
              <a:rPr kumimoji="1" lang="ja-JP" altLang="en-US" sz="2800" dirty="0">
                <a:latin typeface="AR P丸ゴシック体M" pitchFamily="50" charset="-128"/>
                <a:ea typeface="AR P丸ゴシック体M" pitchFamily="50" charset="-128"/>
              </a:rPr>
              <a:t>正しい</a:t>
            </a:r>
            <a:r>
              <a:rPr kumimoji="1" lang="ja-JP" altLang="en-US" dirty="0"/>
              <a:t>　　　　　</a:t>
            </a:r>
            <a:endParaRPr kumimoji="1" lang="en-US" altLang="ja-JP" dirty="0"/>
          </a:p>
          <a:p>
            <a:endParaRPr kumimoji="1" lang="ja-JP" altLang="en-US" dirty="0"/>
          </a:p>
        </p:txBody>
      </p:sp>
      <p:graphicFrame>
        <p:nvGraphicFramePr>
          <p:cNvPr id="5" name="オブジェクト 4"/>
          <p:cNvGraphicFramePr>
            <a:graphicFrameLocks noChangeAspect="1"/>
          </p:cNvGraphicFramePr>
          <p:nvPr/>
        </p:nvGraphicFramePr>
        <p:xfrm>
          <a:off x="1942920" y="3442925"/>
          <a:ext cx="3892550" cy="981075"/>
        </p:xfrm>
        <a:graphic>
          <a:graphicData uri="http://schemas.openxmlformats.org/presentationml/2006/ole">
            <mc:AlternateContent xmlns:mc="http://schemas.openxmlformats.org/markup-compatibility/2006">
              <mc:Choice xmlns:v="urn:schemas-microsoft-com:vml" Requires="v">
                <p:oleObj spid="_x0000_s1032" name="数式" r:id="rId4" imgW="1447560" imgH="393480" progId="Equation.3">
                  <p:embed/>
                </p:oleObj>
              </mc:Choice>
              <mc:Fallback>
                <p:oleObj name="数式" r:id="rId4" imgW="14475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42920" y="3442925"/>
                        <a:ext cx="3892550"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1813829" y="4580755"/>
          <a:ext cx="4238624" cy="981075"/>
        </p:xfrm>
        <a:graphic>
          <a:graphicData uri="http://schemas.openxmlformats.org/presentationml/2006/ole">
            <mc:AlternateContent xmlns:mc="http://schemas.openxmlformats.org/markup-compatibility/2006">
              <mc:Choice xmlns:v="urn:schemas-microsoft-com:vml" Requires="v">
                <p:oleObj spid="_x0000_s1033" name="数式" r:id="rId6" imgW="1485720" imgH="393480" progId="Equation.3">
                  <p:embed/>
                </p:oleObj>
              </mc:Choice>
              <mc:Fallback>
                <p:oleObj name="数式" r:id="rId6" imgW="1485720" imgH="39348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13829" y="4580755"/>
                        <a:ext cx="4238624"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2010909" y="2420166"/>
          <a:ext cx="3684587" cy="981075"/>
        </p:xfrm>
        <a:graphic>
          <a:graphicData uri="http://schemas.openxmlformats.org/presentationml/2006/ole">
            <mc:AlternateContent xmlns:mc="http://schemas.openxmlformats.org/markup-compatibility/2006">
              <mc:Choice xmlns:v="urn:schemas-microsoft-com:vml" Requires="v">
                <p:oleObj spid="_x0000_s1034" name="数式" r:id="rId8" imgW="1396800" imgH="393480" progId="Equation.3">
                  <p:embed/>
                </p:oleObj>
              </mc:Choice>
              <mc:Fallback>
                <p:oleObj name="数式" r:id="rId8" imgW="1396800" imgH="39348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10909" y="2420166"/>
                        <a:ext cx="3684587" cy="9810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702307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60483" y="526692"/>
            <a:ext cx="10364451" cy="1064811"/>
          </a:xfrm>
        </p:spPr>
        <p:txBody>
          <a:bodyPr>
            <a:normAutofit/>
          </a:bodyPr>
          <a:lstStyle/>
          <a:p>
            <a:r>
              <a:rPr kumimoji="1" lang="ja-JP" altLang="en-US" sz="4000" b="1" dirty="0">
                <a:latin typeface="AR P丸ゴシック体M" panose="020B0600010101010101" pitchFamily="50" charset="-128"/>
                <a:ea typeface="AR P丸ゴシック体M" panose="020B0600010101010101" pitchFamily="50" charset="-128"/>
              </a:rPr>
              <a:t>幾何学的に近似値を求める方法</a:t>
            </a:r>
          </a:p>
        </p:txBody>
      </p:sp>
      <p:sp>
        <p:nvSpPr>
          <p:cNvPr id="5" name="テキスト ボックス 4"/>
          <p:cNvSpPr txBox="1"/>
          <p:nvPr/>
        </p:nvSpPr>
        <p:spPr>
          <a:xfrm>
            <a:off x="604353" y="1944152"/>
            <a:ext cx="11076709" cy="3554819"/>
          </a:xfrm>
          <a:prstGeom prst="rect">
            <a:avLst/>
          </a:prstGeom>
          <a:noFill/>
        </p:spPr>
        <p:txBody>
          <a:bodyPr wrap="square" rtlCol="0">
            <a:spAutoFit/>
          </a:bodyPr>
          <a:lstStyle/>
          <a:p>
            <a:pPr>
              <a:lnSpc>
                <a:spcPct val="150000"/>
              </a:lnSpc>
              <a:spcAft>
                <a:spcPts val="1800"/>
              </a:spcAft>
            </a:pPr>
            <a:r>
              <a:rPr kumimoji="1" lang="ja-JP" altLang="en-US" sz="2800" dirty="0">
                <a:latin typeface="AR P丸ゴシック体M" panose="020B0600010101010101" pitchFamily="50" charset="-128"/>
                <a:ea typeface="AR P丸ゴシック体M" panose="020B0600010101010101" pitchFamily="50" charset="-128"/>
              </a:rPr>
              <a:t>円に内接する正多角形の周の長さ　→　円周率の近似値</a:t>
            </a:r>
            <a:endParaRPr kumimoji="1" lang="en-US" altLang="ja-JP" sz="2800" dirty="0">
              <a:latin typeface="AR P丸ゴシック体M" panose="020B0600010101010101" pitchFamily="50" charset="-128"/>
              <a:ea typeface="AR P丸ゴシック体M" panose="020B0600010101010101" pitchFamily="50" charset="-128"/>
            </a:endParaRP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6</a:t>
            </a:r>
            <a:r>
              <a:rPr kumimoji="1" lang="ja-JP" altLang="en-US" sz="2800" dirty="0">
                <a:latin typeface="AR P丸ゴシック体M" panose="020B0600010101010101" pitchFamily="50" charset="-128"/>
                <a:ea typeface="AR P丸ゴシック体M" panose="020B0600010101010101" pitchFamily="50" charset="-128"/>
              </a:rPr>
              <a:t>角形  → </a:t>
            </a:r>
            <a:r>
              <a:rPr kumimoji="1" lang="en-US" altLang="ja-JP" sz="2800" dirty="0">
                <a:latin typeface="AR P丸ゴシック体M" panose="020B0600010101010101" pitchFamily="50" charset="-128"/>
                <a:ea typeface="AR P丸ゴシック体M" panose="020B0600010101010101" pitchFamily="50" charset="-128"/>
              </a:rPr>
              <a:t>3</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12</a:t>
            </a:r>
            <a:r>
              <a:rPr kumimoji="1" lang="ja-JP" altLang="en-US" sz="2800" dirty="0">
                <a:latin typeface="AR P丸ゴシック体M" panose="020B0600010101010101" pitchFamily="50" charset="-128"/>
                <a:ea typeface="AR P丸ゴシック体M" panose="020B0600010101010101" pitchFamily="50" charset="-128"/>
              </a:rPr>
              <a:t>角形 → </a:t>
            </a:r>
            <a:r>
              <a:rPr kumimoji="1" lang="en-US" altLang="ja-JP" sz="2800" dirty="0">
                <a:latin typeface="AR P丸ゴシック体M" panose="020B0600010101010101" pitchFamily="50" charset="-128"/>
                <a:ea typeface="AR P丸ゴシック体M" panose="020B0600010101010101" pitchFamily="50" charset="-128"/>
              </a:rPr>
              <a:t>3.105828...</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24</a:t>
            </a:r>
            <a:r>
              <a:rPr kumimoji="1" lang="ja-JP" altLang="en-US" sz="2800" dirty="0">
                <a:latin typeface="AR P丸ゴシック体M" panose="020B0600010101010101" pitchFamily="50" charset="-128"/>
                <a:ea typeface="AR P丸ゴシック体M" panose="020B0600010101010101" pitchFamily="50" charset="-128"/>
              </a:rPr>
              <a:t>角形 → </a:t>
            </a:r>
            <a:r>
              <a:rPr kumimoji="1" lang="en-US" altLang="ja-JP" sz="2800" dirty="0">
                <a:latin typeface="AR P丸ゴシック体M" panose="020B0600010101010101" pitchFamily="50" charset="-128"/>
                <a:ea typeface="AR P丸ゴシック体M" panose="020B0600010101010101" pitchFamily="50" charset="-128"/>
              </a:rPr>
              <a:t>3.132628...</a:t>
            </a:r>
          </a:p>
          <a:p>
            <a:pPr marL="631825" indent="-360363">
              <a:lnSpc>
                <a:spcPct val="150000"/>
              </a:lnSpc>
              <a:buFont typeface="Arial" pitchFamily="34" charset="0"/>
              <a:buChar char="•"/>
            </a:pPr>
            <a:r>
              <a:rPr kumimoji="1" lang="ja-JP" altLang="en-US" sz="2800" dirty="0">
                <a:latin typeface="AR P丸ゴシック体M" panose="020B0600010101010101" pitchFamily="50" charset="-128"/>
                <a:ea typeface="AR P丸ゴシック体M" panose="020B0600010101010101" pitchFamily="50" charset="-128"/>
              </a:rPr>
              <a:t>正</a:t>
            </a:r>
            <a:r>
              <a:rPr kumimoji="1" lang="en-US" altLang="ja-JP" sz="2800" dirty="0">
                <a:latin typeface="AR P丸ゴシック体M" panose="020B0600010101010101" pitchFamily="50" charset="-128"/>
                <a:ea typeface="AR P丸ゴシック体M" panose="020B0600010101010101" pitchFamily="50" charset="-128"/>
              </a:rPr>
              <a:t>48</a:t>
            </a:r>
            <a:r>
              <a:rPr kumimoji="1" lang="ja-JP" altLang="en-US" sz="2800" dirty="0">
                <a:latin typeface="AR P丸ゴシック体M" panose="020B0600010101010101" pitchFamily="50" charset="-128"/>
                <a:ea typeface="AR P丸ゴシック体M" panose="020B0600010101010101" pitchFamily="50" charset="-128"/>
              </a:rPr>
              <a:t>角形 → </a:t>
            </a:r>
            <a:r>
              <a:rPr kumimoji="1" lang="en-US" altLang="ja-JP" sz="2800" dirty="0">
                <a:latin typeface="AR P丸ゴシック体M" panose="020B0600010101010101" pitchFamily="50" charset="-128"/>
                <a:ea typeface="AR P丸ゴシック体M" panose="020B0600010101010101" pitchFamily="50" charset="-128"/>
              </a:rPr>
              <a:t>3.139350...</a:t>
            </a:r>
          </a:p>
        </p:txBody>
      </p:sp>
      <p:pic>
        <p:nvPicPr>
          <p:cNvPr id="4" name="コンテンツ プレースホルダー 3"/>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5662969" y="3157779"/>
            <a:ext cx="6187899" cy="2177144"/>
          </a:xfrm>
        </p:spPr>
      </p:pic>
    </p:spTree>
    <p:extLst>
      <p:ext uri="{BB962C8B-B14F-4D97-AF65-F5344CB8AC3E}">
        <p14:creationId xmlns:p14="http://schemas.microsoft.com/office/powerpoint/2010/main" val="29008733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91176" y="1477108"/>
            <a:ext cx="9847384" cy="5016758"/>
          </a:xfrm>
          <a:prstGeom prst="rect">
            <a:avLst/>
          </a:prstGeom>
          <a:noFill/>
        </p:spPr>
        <p:txBody>
          <a:bodyPr wrap="square" rtlCol="0">
            <a:spAutoFit/>
          </a:bodyPr>
          <a:lstStyle/>
          <a:p>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 </a:t>
            </a:r>
            <a:r>
              <a:rPr kumimoji="1" lang="ja-JP" altLang="en-US" sz="3200" dirty="0">
                <a:latin typeface="Georgia" pitchFamily="18" charset="0"/>
                <a:ea typeface="AR P丸ゴシック体M" pitchFamily="50" charset="-128"/>
              </a:rPr>
              <a:t> </a:t>
            </a:r>
            <a:r>
              <a:rPr kumimoji="1" lang="en-US" altLang="ja-JP" sz="3200" dirty="0">
                <a:latin typeface="Georgia" pitchFamily="18" charset="0"/>
                <a:ea typeface="AR P丸ゴシック体M" pitchFamily="50" charset="-128"/>
              </a:rPr>
              <a:t>= </a:t>
            </a:r>
            <a:r>
              <a:rPr kumimoji="1" lang="ja-JP" altLang="en-US" sz="3200" dirty="0">
                <a:latin typeface="Georgia" pitchFamily="18" charset="0"/>
                <a:ea typeface="AR P丸ゴシック体M" pitchFamily="50" charset="-128"/>
              </a:rPr>
              <a:t>「 </a:t>
            </a:r>
            <a:r>
              <a:rPr kumimoji="1" lang="en-US" altLang="ja-JP" sz="3200" dirty="0">
                <a:latin typeface="Georgia" pitchFamily="18" charset="0"/>
                <a:ea typeface="AR P丸ゴシック体M" pitchFamily="50" charset="-128"/>
              </a:rPr>
              <a:t>tan(</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の逆関数」と表すと、</a:t>
            </a:r>
            <a:endParaRPr kumimoji="1" lang="en-US" altLang="ja-JP" sz="3200" dirty="0">
              <a:latin typeface="AR P丸ゴシック体M" pitchFamily="50" charset="-128"/>
              <a:ea typeface="AR P丸ゴシック体M" pitchFamily="50" charset="-128"/>
            </a:endParaRPr>
          </a:p>
          <a:p>
            <a:pPr>
              <a:lnSpc>
                <a:spcPct val="150000"/>
              </a:lnSpc>
            </a:pPr>
            <a:endParaRPr kumimoji="1" lang="en-US" altLang="ja-JP" sz="3200" dirty="0">
              <a:latin typeface="AR P丸ゴシック体M" pitchFamily="50" charset="-128"/>
              <a:ea typeface="AR P丸ゴシック体M" pitchFamily="50" charset="-128"/>
            </a:endParaRPr>
          </a:p>
          <a:p>
            <a:pPr>
              <a:lnSpc>
                <a:spcPct val="150000"/>
              </a:lnSpc>
            </a:pP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の展開式は</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これより</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r>
              <a:rPr kumimoji="1" lang="en-US" altLang="ja-JP" sz="3200" dirty="0">
                <a:latin typeface="AR P丸ゴシック体M" pitchFamily="50" charset="-128"/>
                <a:ea typeface="AR P丸ゴシック体M" pitchFamily="50" charset="-128"/>
              </a:rPr>
              <a:t>(</a:t>
            </a:r>
            <a:r>
              <a:rPr kumimoji="1" lang="ja-JP" altLang="en-US" sz="3200" dirty="0">
                <a:latin typeface="AR P丸ゴシック体M" pitchFamily="50" charset="-128"/>
                <a:ea typeface="AR P丸ゴシック体M" pitchFamily="50" charset="-128"/>
              </a:rPr>
              <a:t>ライプニッツの公式）</a:t>
            </a:r>
          </a:p>
        </p:txBody>
      </p:sp>
      <p:sp>
        <p:nvSpPr>
          <p:cNvPr id="2" name="タイトル 1"/>
          <p:cNvSpPr>
            <a:spLocks noGrp="1"/>
          </p:cNvSpPr>
          <p:nvPr>
            <p:ph type="title"/>
          </p:nvPr>
        </p:nvSpPr>
        <p:spPr>
          <a:xfrm>
            <a:off x="913774" y="377669"/>
            <a:ext cx="10364451" cy="853096"/>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その１</a:t>
            </a:r>
            <a:endParaRPr lang="en-US" altLang="ja-JP" sz="4000" b="1" dirty="0">
              <a:latin typeface="AR P丸ゴシック体M" panose="020B0600010101010101" pitchFamily="50" charset="-128"/>
              <a:ea typeface="AR P丸ゴシック体M" panose="020B0600010101010101" pitchFamily="50" charset="-128"/>
            </a:endParaRPr>
          </a:p>
        </p:txBody>
      </p:sp>
      <p:graphicFrame>
        <p:nvGraphicFramePr>
          <p:cNvPr id="5" name="オブジェクト 4"/>
          <p:cNvGraphicFramePr>
            <a:graphicFrameLocks noChangeAspect="1"/>
          </p:cNvGraphicFramePr>
          <p:nvPr/>
        </p:nvGraphicFramePr>
        <p:xfrm>
          <a:off x="4627563" y="2216150"/>
          <a:ext cx="2568575" cy="495300"/>
        </p:xfrm>
        <a:graphic>
          <a:graphicData uri="http://schemas.openxmlformats.org/presentationml/2006/ole">
            <mc:AlternateContent xmlns:mc="http://schemas.openxmlformats.org/markup-compatibility/2006">
              <mc:Choice xmlns:v="urn:schemas-microsoft-com:vml" Requires="v">
                <p:oleObj spid="_x0000_s2056" name="数式" r:id="rId4" imgW="1054080" imgH="203040" progId="Equation.3">
                  <p:embed/>
                </p:oleObj>
              </mc:Choice>
              <mc:Fallback>
                <p:oleObj name="数式" r:id="rId4" imgW="1054080" imgH="20304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627563" y="2216150"/>
                        <a:ext cx="2568575" cy="4953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1" name="Object 3"/>
          <p:cNvGraphicFramePr>
            <a:graphicFrameLocks noChangeAspect="1"/>
          </p:cNvGraphicFramePr>
          <p:nvPr/>
        </p:nvGraphicFramePr>
        <p:xfrm>
          <a:off x="3777664" y="3447879"/>
          <a:ext cx="5013325" cy="1020762"/>
        </p:xfrm>
        <a:graphic>
          <a:graphicData uri="http://schemas.openxmlformats.org/presentationml/2006/ole">
            <mc:AlternateContent xmlns:mc="http://schemas.openxmlformats.org/markup-compatibility/2006">
              <mc:Choice xmlns:v="urn:schemas-microsoft-com:vml" Requires="v">
                <p:oleObj spid="_x0000_s2057" name="数式" r:id="rId6" imgW="2057400" imgH="419040" progId="Equation.3">
                  <p:embed/>
                </p:oleObj>
              </mc:Choice>
              <mc:Fallback>
                <p:oleObj name="数式" r:id="rId6" imgW="2057400" imgH="41904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777664" y="3447879"/>
                        <a:ext cx="5013325" cy="10207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052" name="Object 4"/>
          <p:cNvGraphicFramePr>
            <a:graphicFrameLocks noChangeAspect="1"/>
          </p:cNvGraphicFramePr>
          <p:nvPr/>
        </p:nvGraphicFramePr>
        <p:xfrm>
          <a:off x="4094163" y="4783138"/>
          <a:ext cx="4549775" cy="1052512"/>
        </p:xfrm>
        <a:graphic>
          <a:graphicData uri="http://schemas.openxmlformats.org/presentationml/2006/ole">
            <mc:AlternateContent xmlns:mc="http://schemas.openxmlformats.org/markup-compatibility/2006">
              <mc:Choice xmlns:v="urn:schemas-microsoft-com:vml" Requires="v">
                <p:oleObj spid="_x0000_s2058" name="数式" r:id="rId8" imgW="1866600" imgH="431640" progId="Equation.3">
                  <p:embed/>
                </p:oleObj>
              </mc:Choice>
              <mc:Fallback>
                <p:oleObj name="数式" r:id="rId8" imgW="1866600" imgH="431640" progId="Equation.3">
                  <p:embed/>
                  <p:pic>
                    <p:nvPicPr>
                      <p:cNvPr id="0" name="Picture 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94163" y="4783138"/>
                        <a:ext cx="4549775" cy="1052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2786961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743242" y="1355090"/>
            <a:ext cx="10621108" cy="5016758"/>
          </a:xfrm>
          <a:prstGeom prst="rect">
            <a:avLst/>
          </a:prstGeom>
          <a:noFill/>
        </p:spPr>
        <p:txBody>
          <a:bodyPr wrap="square" rtlCol="0">
            <a:spAutoFit/>
          </a:bodyPr>
          <a:lstStyle/>
          <a:p>
            <a:r>
              <a:rPr kumimoji="1" lang="ja-JP" altLang="en-US" sz="3200" dirty="0">
                <a:latin typeface="AR P丸ゴシック体M" pitchFamily="50" charset="-128"/>
                <a:ea typeface="AR P丸ゴシック体M" pitchFamily="50" charset="-128"/>
              </a:rPr>
              <a:t>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同じように </a:t>
            </a:r>
            <a:r>
              <a:rPr kumimoji="1" lang="en-US" altLang="ja-JP" sz="3200" dirty="0" err="1">
                <a:latin typeface="Georgia" pitchFamily="18" charset="0"/>
                <a:ea typeface="AR P丸ゴシック体M" pitchFamily="50" charset="-128"/>
              </a:rPr>
              <a:t>arctan</a:t>
            </a:r>
            <a:r>
              <a:rPr kumimoji="1" lang="en-US" altLang="ja-JP" sz="3200" dirty="0">
                <a:latin typeface="Georgia" pitchFamily="18" charset="0"/>
                <a:ea typeface="AR P丸ゴシック体M" pitchFamily="50" charset="-128"/>
              </a:rPr>
              <a:t>(</a:t>
            </a:r>
            <a:r>
              <a:rPr kumimoji="1" lang="en-US" altLang="ja-JP" sz="3200" i="1" dirty="0">
                <a:latin typeface="Georgia" pitchFamily="18" charset="0"/>
                <a:ea typeface="AR P丸ゴシック体M" pitchFamily="50" charset="-128"/>
              </a:rPr>
              <a:t>x</a:t>
            </a:r>
            <a:r>
              <a:rPr kumimoji="1" lang="en-US" altLang="ja-JP" sz="3200" dirty="0">
                <a:latin typeface="Georgia" pitchFamily="18" charset="0"/>
                <a:ea typeface="AR P丸ゴシック体M" pitchFamily="50" charset="-128"/>
              </a:rPr>
              <a:t>)</a:t>
            </a:r>
            <a:r>
              <a:rPr kumimoji="1" lang="en-US" altLang="ja-JP" sz="3200" dirty="0">
                <a:latin typeface="AR P丸ゴシック体M" pitchFamily="50" charset="-128"/>
                <a:ea typeface="AR P丸ゴシック体M" pitchFamily="50" charset="-128"/>
              </a:rPr>
              <a:t> </a:t>
            </a:r>
            <a:r>
              <a:rPr kumimoji="1" lang="ja-JP" altLang="en-US" sz="3200" dirty="0">
                <a:latin typeface="AR P丸ゴシック体M" pitchFamily="50" charset="-128"/>
                <a:ea typeface="AR P丸ゴシック体M" pitchFamily="50" charset="-128"/>
              </a:rPr>
              <a:t>の展開式を用いた公式：</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（オイラーの公式）</a:t>
            </a:r>
          </a:p>
        </p:txBody>
      </p:sp>
      <p:sp>
        <p:nvSpPr>
          <p:cNvPr id="2" name="タイトル 1"/>
          <p:cNvSpPr>
            <a:spLocks noGrp="1"/>
          </p:cNvSpPr>
          <p:nvPr>
            <p:ph type="title"/>
          </p:nvPr>
        </p:nvSpPr>
        <p:spPr>
          <a:xfrm>
            <a:off x="871570" y="350986"/>
            <a:ext cx="10364451" cy="1004221"/>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その２</a:t>
            </a:r>
            <a:endParaRPr lang="en-US" altLang="ja-JP" sz="4000" b="1" dirty="0">
              <a:latin typeface="AR P丸ゴシック体M" panose="020B0600010101010101" pitchFamily="50" charset="-128"/>
              <a:ea typeface="AR P丸ゴシック体M" panose="020B0600010101010101" pitchFamily="50" charset="-128"/>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735344267"/>
              </p:ext>
            </p:extLst>
          </p:nvPr>
        </p:nvGraphicFramePr>
        <p:xfrm>
          <a:off x="792354" y="1315509"/>
          <a:ext cx="3499674" cy="919406"/>
        </p:xfrm>
        <a:graphic>
          <a:graphicData uri="http://schemas.openxmlformats.org/presentationml/2006/ole">
            <mc:AlternateContent xmlns:mc="http://schemas.openxmlformats.org/markup-compatibility/2006">
              <mc:Choice xmlns:v="urn:schemas-microsoft-com:vml" Requires="v">
                <p:oleObj spid="_x0000_s30731" name="数式" r:id="rId4" imgW="1498320" imgH="393480" progId="Equation.3">
                  <p:embed/>
                </p:oleObj>
              </mc:Choice>
              <mc:Fallback>
                <p:oleObj name="数式" r:id="rId4" imgW="149832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354" y="1315509"/>
                        <a:ext cx="3499674" cy="9194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4" name="Object 4"/>
          <p:cNvGraphicFramePr>
            <a:graphicFrameLocks noChangeAspect="1"/>
          </p:cNvGraphicFramePr>
          <p:nvPr>
            <p:extLst>
              <p:ext uri="{D42A27DB-BD31-4B8C-83A1-F6EECF244321}">
                <p14:modId xmlns:p14="http://schemas.microsoft.com/office/powerpoint/2010/main" val="1649595671"/>
              </p:ext>
            </p:extLst>
          </p:nvPr>
        </p:nvGraphicFramePr>
        <p:xfrm>
          <a:off x="3344399" y="2106379"/>
          <a:ext cx="5126682" cy="955822"/>
        </p:xfrm>
        <a:graphic>
          <a:graphicData uri="http://schemas.openxmlformats.org/presentationml/2006/ole">
            <mc:AlternateContent xmlns:mc="http://schemas.openxmlformats.org/markup-compatibility/2006">
              <mc:Choice xmlns:v="urn:schemas-microsoft-com:vml" Requires="v">
                <p:oleObj spid="_x0000_s30732" name="数式" r:id="rId6" imgW="2247840" imgH="419040" progId="Equation.3">
                  <p:embed/>
                </p:oleObj>
              </mc:Choice>
              <mc:Fallback>
                <p:oleObj name="数式" r:id="rId6" imgW="2247840" imgH="41904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4399" y="2106379"/>
                        <a:ext cx="5126682" cy="9558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5" name="Object 5"/>
          <p:cNvGraphicFramePr>
            <a:graphicFrameLocks noChangeAspect="1"/>
          </p:cNvGraphicFramePr>
          <p:nvPr>
            <p:extLst>
              <p:ext uri="{D42A27DB-BD31-4B8C-83A1-F6EECF244321}">
                <p14:modId xmlns:p14="http://schemas.microsoft.com/office/powerpoint/2010/main" val="2145580727"/>
              </p:ext>
            </p:extLst>
          </p:nvPr>
        </p:nvGraphicFramePr>
        <p:xfrm>
          <a:off x="3675715" y="3062201"/>
          <a:ext cx="4464050" cy="950913"/>
        </p:xfrm>
        <a:graphic>
          <a:graphicData uri="http://schemas.openxmlformats.org/presentationml/2006/ole">
            <mc:AlternateContent xmlns:mc="http://schemas.openxmlformats.org/markup-compatibility/2006">
              <mc:Choice xmlns:v="urn:schemas-microsoft-com:vml" Requires="v">
                <p:oleObj spid="_x0000_s30733" name="数式" r:id="rId8" imgW="2145960" imgH="457200" progId="Equation.3">
                  <p:embed/>
                </p:oleObj>
              </mc:Choice>
              <mc:Fallback>
                <p:oleObj name="数式" r:id="rId8" imgW="2145960" imgH="45720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75715" y="3062201"/>
                        <a:ext cx="4464050" cy="950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0726" name="Object 6"/>
          <p:cNvGraphicFramePr>
            <a:graphicFrameLocks noChangeAspect="1"/>
          </p:cNvGraphicFramePr>
          <p:nvPr>
            <p:extLst>
              <p:ext uri="{D42A27DB-BD31-4B8C-83A1-F6EECF244321}">
                <p14:modId xmlns:p14="http://schemas.microsoft.com/office/powerpoint/2010/main" val="804786502"/>
              </p:ext>
            </p:extLst>
          </p:nvPr>
        </p:nvGraphicFramePr>
        <p:xfrm>
          <a:off x="1595971" y="4862636"/>
          <a:ext cx="9236075" cy="857250"/>
        </p:xfrm>
        <a:graphic>
          <a:graphicData uri="http://schemas.openxmlformats.org/presentationml/2006/ole">
            <mc:AlternateContent xmlns:mc="http://schemas.openxmlformats.org/markup-compatibility/2006">
              <mc:Choice xmlns:v="urn:schemas-microsoft-com:vml" Requires="v">
                <p:oleObj spid="_x0000_s30734" name="数式" r:id="rId10" imgW="4927320" imgH="457200" progId="Equation.3">
                  <p:embed/>
                </p:oleObj>
              </mc:Choice>
              <mc:Fallback>
                <p:oleObj name="数式" r:id="rId10" imgW="4927320" imgH="457200" progId="Equation.3">
                  <p:embed/>
                  <p:pic>
                    <p:nvPicPr>
                      <p:cNvPr id="0" name="Picture 6"/>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95971" y="4862636"/>
                        <a:ext cx="9236075" cy="8572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8805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998806" y="1439593"/>
            <a:ext cx="9706707" cy="3539430"/>
          </a:xfrm>
          <a:prstGeom prst="rect">
            <a:avLst/>
          </a:prstGeom>
          <a:noFill/>
        </p:spPr>
        <p:txBody>
          <a:bodyPr wrap="square" rtlCol="0">
            <a:spAutoFit/>
          </a:bodyPr>
          <a:lstStyle/>
          <a:p>
            <a:pPr>
              <a:spcBef>
                <a:spcPts val="1200"/>
              </a:spcBef>
            </a:pPr>
            <a:r>
              <a:rPr kumimoji="1" lang="ja-JP" altLang="en-US" sz="3200" dirty="0">
                <a:latin typeface="AR P丸ゴシック体M" pitchFamily="50" charset="-128"/>
                <a:ea typeface="AR P丸ゴシック体M" pitchFamily="50" charset="-128"/>
              </a:rPr>
              <a:t>クラウゼンの公式</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マチンの公式</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ガウスの公式</a:t>
            </a:r>
          </a:p>
        </p:txBody>
      </p:sp>
      <p:sp>
        <p:nvSpPr>
          <p:cNvPr id="2" name="タイトル 1"/>
          <p:cNvSpPr>
            <a:spLocks noGrp="1"/>
          </p:cNvSpPr>
          <p:nvPr>
            <p:ph type="title"/>
          </p:nvPr>
        </p:nvSpPr>
        <p:spPr>
          <a:xfrm>
            <a:off x="934888" y="441711"/>
            <a:ext cx="10364451" cy="867383"/>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逆三角関数を用いた公式 その３</a:t>
            </a:r>
            <a:endParaRPr lang="en-US" altLang="ja-JP" sz="4000" b="1" dirty="0">
              <a:latin typeface="AR P丸ゴシック体M" panose="020B0600010101010101" pitchFamily="50" charset="-128"/>
              <a:ea typeface="AR P丸ゴシック体M" panose="020B0600010101010101" pitchFamily="50" charset="-128"/>
            </a:endParaRPr>
          </a:p>
        </p:txBody>
      </p:sp>
      <p:graphicFrame>
        <p:nvGraphicFramePr>
          <p:cNvPr id="31746" name="Object 2"/>
          <p:cNvGraphicFramePr>
            <a:graphicFrameLocks noChangeAspect="1"/>
          </p:cNvGraphicFramePr>
          <p:nvPr/>
        </p:nvGraphicFramePr>
        <p:xfrm>
          <a:off x="3418523" y="2156460"/>
          <a:ext cx="4887912" cy="950913"/>
        </p:xfrm>
        <a:graphic>
          <a:graphicData uri="http://schemas.openxmlformats.org/presentationml/2006/ole">
            <mc:AlternateContent xmlns:mc="http://schemas.openxmlformats.org/markup-compatibility/2006">
              <mc:Choice xmlns:v="urn:schemas-microsoft-com:vml" Requires="v">
                <p:oleObj spid="_x0000_s31753" name="数式" r:id="rId4" imgW="2349360" imgH="457200" progId="Equation.3">
                  <p:embed/>
                </p:oleObj>
              </mc:Choice>
              <mc:Fallback>
                <p:oleObj name="数式" r:id="rId4" imgW="2349360" imgH="45720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8523" y="2156460"/>
                        <a:ext cx="4887912" cy="9509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8" name="Object 4"/>
          <p:cNvGraphicFramePr>
            <a:graphicFrameLocks noChangeAspect="1"/>
          </p:cNvGraphicFramePr>
          <p:nvPr/>
        </p:nvGraphicFramePr>
        <p:xfrm>
          <a:off x="3348038" y="3596958"/>
          <a:ext cx="5203825" cy="950912"/>
        </p:xfrm>
        <a:graphic>
          <a:graphicData uri="http://schemas.openxmlformats.org/presentationml/2006/ole">
            <mc:AlternateContent xmlns:mc="http://schemas.openxmlformats.org/markup-compatibility/2006">
              <mc:Choice xmlns:v="urn:schemas-microsoft-com:vml" Requires="v">
                <p:oleObj spid="_x0000_s31754" name="数式" r:id="rId6" imgW="2501640" imgH="457200" progId="Equation.3">
                  <p:embed/>
                </p:oleObj>
              </mc:Choice>
              <mc:Fallback>
                <p:oleObj name="数式" r:id="rId6" imgW="2501640" imgH="457200" progId="Equation.3">
                  <p:embed/>
                  <p:pic>
                    <p:nvPicPr>
                      <p:cNvPr id="0" name="Picture 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48038" y="3596958"/>
                        <a:ext cx="5203825" cy="950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749" name="Object 5"/>
          <p:cNvGraphicFramePr>
            <a:graphicFrameLocks noChangeAspect="1"/>
          </p:cNvGraphicFramePr>
          <p:nvPr/>
        </p:nvGraphicFramePr>
        <p:xfrm>
          <a:off x="1526858" y="5240020"/>
          <a:ext cx="9180512" cy="1073150"/>
        </p:xfrm>
        <a:graphic>
          <a:graphicData uri="http://schemas.openxmlformats.org/presentationml/2006/ole">
            <mc:AlternateContent xmlns:mc="http://schemas.openxmlformats.org/markup-compatibility/2006">
              <mc:Choice xmlns:v="urn:schemas-microsoft-com:vml" Requires="v">
                <p:oleObj spid="_x0000_s31755" name="数式" r:id="rId8" imgW="3911400" imgH="457200" progId="Equation.3">
                  <p:embed/>
                </p:oleObj>
              </mc:Choice>
              <mc:Fallback>
                <p:oleObj name="数式" r:id="rId8" imgW="3911400" imgH="457200" progId="Equation.3">
                  <p:embed/>
                  <p:pic>
                    <p:nvPicPr>
                      <p:cNvPr id="0" name="Picture 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526858" y="5240020"/>
                        <a:ext cx="9180512" cy="10731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7522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492370" y="1477108"/>
            <a:ext cx="11507372" cy="3046988"/>
          </a:xfrm>
          <a:prstGeom prst="rect">
            <a:avLst/>
          </a:prstGeom>
          <a:noFill/>
        </p:spPr>
        <p:txBody>
          <a:bodyPr wrap="square" rtlCol="0">
            <a:spAutoFit/>
          </a:bodyPr>
          <a:lstStyle/>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ウォリスの公式 ：</a:t>
            </a:r>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endParaRPr kumimoji="1" lang="en-US" altLang="ja-JP" sz="3200" dirty="0">
              <a:latin typeface="AR P丸ゴシック体M" pitchFamily="50" charset="-128"/>
              <a:ea typeface="AR P丸ゴシック体M" pitchFamily="50" charset="-128"/>
            </a:endParaRPr>
          </a:p>
          <a:p>
            <a:r>
              <a:rPr kumimoji="1" lang="ja-JP" altLang="en-US" sz="3200" dirty="0">
                <a:latin typeface="AR P丸ゴシック体M" pitchFamily="50" charset="-128"/>
                <a:ea typeface="AR P丸ゴシック体M" pitchFamily="50" charset="-128"/>
              </a:rPr>
              <a:t>　ラマヌジャンの公式 ：</a:t>
            </a:r>
          </a:p>
        </p:txBody>
      </p:sp>
      <p:sp>
        <p:nvSpPr>
          <p:cNvPr id="2" name="タイトル 1"/>
          <p:cNvSpPr>
            <a:spLocks noGrp="1"/>
          </p:cNvSpPr>
          <p:nvPr>
            <p:ph type="title"/>
          </p:nvPr>
        </p:nvSpPr>
        <p:spPr>
          <a:xfrm>
            <a:off x="913774" y="462028"/>
            <a:ext cx="10364451" cy="810233"/>
          </a:xfrm>
        </p:spPr>
        <p:txBody>
          <a:bodyPr>
            <a:normAutofit/>
          </a:bodyPr>
          <a:lstStyle/>
          <a:p>
            <a:r>
              <a:rPr lang="ja-JP" altLang="en-US" sz="4000" b="1" dirty="0">
                <a:latin typeface="AR P丸ゴシック体M" panose="020B0600010101010101" pitchFamily="50" charset="-128"/>
                <a:ea typeface="AR P丸ゴシック体M" panose="020B0600010101010101" pitchFamily="50" charset="-128"/>
              </a:rPr>
              <a:t>その他の公式</a:t>
            </a:r>
            <a:endParaRPr lang="en-US" altLang="ja-JP" sz="4000" b="1" dirty="0">
              <a:latin typeface="AR P丸ゴシック体M" panose="020B0600010101010101" pitchFamily="50" charset="-128"/>
              <a:ea typeface="AR P丸ゴシック体M" panose="020B0600010101010101" pitchFamily="50" charset="-128"/>
            </a:endParaRPr>
          </a:p>
        </p:txBody>
      </p:sp>
      <p:graphicFrame>
        <p:nvGraphicFramePr>
          <p:cNvPr id="32770" name="Object 2"/>
          <p:cNvGraphicFramePr>
            <a:graphicFrameLocks noChangeAspect="1"/>
          </p:cNvGraphicFramePr>
          <p:nvPr/>
        </p:nvGraphicFramePr>
        <p:xfrm>
          <a:off x="3189355" y="2697035"/>
          <a:ext cx="5164974" cy="1082065"/>
        </p:xfrm>
        <a:graphic>
          <a:graphicData uri="http://schemas.openxmlformats.org/presentationml/2006/ole">
            <mc:AlternateContent xmlns:mc="http://schemas.openxmlformats.org/markup-compatibility/2006">
              <mc:Choice xmlns:v="urn:schemas-microsoft-com:vml" Requires="v">
                <p:oleObj spid="_x0000_s32774" name="数式" r:id="rId4" imgW="1879560" imgH="393480" progId="Equation.3">
                  <p:embed/>
                </p:oleObj>
              </mc:Choice>
              <mc:Fallback>
                <p:oleObj name="数式" r:id="rId4" imgW="1879560" imgH="393480" progId="Equation.3">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189355" y="2697035"/>
                        <a:ext cx="5164974" cy="108206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2771" name="Object 3"/>
          <p:cNvGraphicFramePr>
            <a:graphicFrameLocks noChangeAspect="1"/>
          </p:cNvGraphicFramePr>
          <p:nvPr/>
        </p:nvGraphicFramePr>
        <p:xfrm>
          <a:off x="2791417" y="4615207"/>
          <a:ext cx="6757503" cy="1291787"/>
        </p:xfrm>
        <a:graphic>
          <a:graphicData uri="http://schemas.openxmlformats.org/presentationml/2006/ole">
            <mc:AlternateContent xmlns:mc="http://schemas.openxmlformats.org/markup-compatibility/2006">
              <mc:Choice xmlns:v="urn:schemas-microsoft-com:vml" Requires="v">
                <p:oleObj spid="_x0000_s32775" name="数式" r:id="rId6" imgW="2590560" imgH="495000" progId="Equation.3">
                  <p:embed/>
                </p:oleObj>
              </mc:Choice>
              <mc:Fallback>
                <p:oleObj name="数式" r:id="rId6" imgW="2590560" imgH="495000" progId="Equation.3">
                  <p:embed/>
                  <p:pic>
                    <p:nvPicPr>
                      <p:cNvPr id="0" name="Picture 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791417" y="4615207"/>
                        <a:ext cx="6757503" cy="12917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404844372"/>
      </p:ext>
    </p:extLst>
  </p:cSld>
  <p:clrMapOvr>
    <a:masterClrMapping/>
  </p:clrMapOvr>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475</TotalTime>
  <Words>1167</Words>
  <Application>Microsoft Office PowerPoint</Application>
  <PresentationFormat>ワイド画面</PresentationFormat>
  <Paragraphs>174</Paragraphs>
  <Slides>13</Slides>
  <Notes>12</Notes>
  <HiddenSlides>0</HiddenSlides>
  <MMClips>0</MMClips>
  <ScaleCrop>false</ScaleCrop>
  <HeadingPairs>
    <vt:vector size="8" baseType="variant">
      <vt:variant>
        <vt:lpstr>使用されているフォント</vt:lpstr>
      </vt:variant>
      <vt:variant>
        <vt:i4>8</vt:i4>
      </vt:variant>
      <vt:variant>
        <vt:lpstr>テーマ</vt:lpstr>
      </vt:variant>
      <vt:variant>
        <vt:i4>1</vt:i4>
      </vt:variant>
      <vt:variant>
        <vt:lpstr>埋め込まれた OLE サーバー</vt:lpstr>
      </vt:variant>
      <vt:variant>
        <vt:i4>1</vt:i4>
      </vt:variant>
      <vt:variant>
        <vt:lpstr>スライド タイトル</vt:lpstr>
      </vt:variant>
      <vt:variant>
        <vt:i4>13</vt:i4>
      </vt:variant>
    </vt:vector>
  </HeadingPairs>
  <TitlesOfParts>
    <vt:vector size="23" baseType="lpstr">
      <vt:lpstr>AR P丸ゴシック体M</vt:lpstr>
      <vt:lpstr>ＭＳ Ｐゴシック</vt:lpstr>
      <vt:lpstr>Arial</vt:lpstr>
      <vt:lpstr>Calibri</vt:lpstr>
      <vt:lpstr>Cambria Math</vt:lpstr>
      <vt:lpstr>Georgia</vt:lpstr>
      <vt:lpstr>Tw Cen MT</vt:lpstr>
      <vt:lpstr>Wingdings</vt:lpstr>
      <vt:lpstr>しずく</vt:lpstr>
      <vt:lpstr>数式</vt:lpstr>
      <vt:lpstr>円 周 率 物 語</vt:lpstr>
      <vt:lpstr>目　次</vt:lpstr>
      <vt:lpstr>何桁言えるかな？</vt:lpstr>
      <vt:lpstr>近似分数</vt:lpstr>
      <vt:lpstr>幾何学的に近似値を求める方法</vt:lpstr>
      <vt:lpstr>逆三角関数を用いた公式 その１</vt:lpstr>
      <vt:lpstr>逆三角関数を用いた公式 その２</vt:lpstr>
      <vt:lpstr>逆三角関数を用いた公式 その３</vt:lpstr>
      <vt:lpstr>その他の公式</vt:lpstr>
      <vt:lpstr>シャンクスの挑戦</vt:lpstr>
      <vt:lpstr>ゼータ関数との関係</vt:lpstr>
      <vt:lpstr>参考文献</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円周率物語</dc:title>
  <dc:creator>2014kyotu04</dc:creator>
  <cp:lastModifiedBy>塩田 研一</cp:lastModifiedBy>
  <cp:revision>58</cp:revision>
  <dcterms:created xsi:type="dcterms:W3CDTF">2015-07-03T07:43:30Z</dcterms:created>
  <dcterms:modified xsi:type="dcterms:W3CDTF">2020-07-18T06:20:17Z</dcterms:modified>
</cp:coreProperties>
</file>