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5"/>
  </p:notesMasterIdLst>
  <p:sldIdLst>
    <p:sldId id="256" r:id="rId2"/>
    <p:sldId id="257" r:id="rId3"/>
    <p:sldId id="258" r:id="rId4"/>
    <p:sldId id="259" r:id="rId5"/>
    <p:sldId id="269"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784" autoAdjust="0"/>
  </p:normalViewPr>
  <p:slideViewPr>
    <p:cSldViewPr snapToGrid="0">
      <p:cViewPr varScale="1">
        <p:scale>
          <a:sx n="62" d="100"/>
          <a:sy n="62" d="100"/>
        </p:scale>
        <p:origin x="102" y="4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8EA93-D8C0-4F86-B7D7-7F333FA0345D}" type="datetimeFigureOut">
              <a:rPr kumimoji="1" lang="ja-JP" altLang="en-US" smtClean="0"/>
              <a:pPr/>
              <a:t>2020/7/18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1F77D-35CA-45A8-A33D-09B5B11EAC71}" type="slidenum">
              <a:rPr kumimoji="1" lang="ja-JP" altLang="en-US" smtClean="0"/>
              <a:pPr/>
              <a:t>‹#›</a:t>
            </a:fld>
            <a:endParaRPr kumimoji="1" lang="ja-JP" altLang="en-US"/>
          </a:p>
        </p:txBody>
      </p:sp>
    </p:spTree>
    <p:extLst>
      <p:ext uri="{BB962C8B-B14F-4D97-AF65-F5344CB8AC3E}">
        <p14:creationId xmlns:p14="http://schemas.microsoft.com/office/powerpoint/2010/main" val="1553110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今日は円周率について次のような内容でお話しします。</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まずは小数点以下</a:t>
            </a:r>
            <a:r>
              <a:rPr lang="en-US" altLang="ja-JP" sz="4100" dirty="0">
                <a:latin typeface="AR P丸ゴシック体M" panose="020B0600010101010101" pitchFamily="50" charset="-128"/>
                <a:ea typeface="AR P丸ゴシック体M" panose="020B0600010101010101" pitchFamily="50" charset="-128"/>
              </a:rPr>
              <a:t>100</a:t>
            </a:r>
            <a:r>
              <a:rPr lang="ja-JP" altLang="en-US" sz="4100" dirty="0">
                <a:latin typeface="AR P丸ゴシック体M" panose="020B0600010101010101" pitchFamily="50" charset="-128"/>
                <a:ea typeface="AR P丸ゴシック体M" panose="020B0600010101010101" pitchFamily="50" charset="-128"/>
              </a:rPr>
              <a:t>桁のご紹介、</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円周率を近似する分数のお話、</a:t>
            </a:r>
            <a:endParaRPr lang="en-US" altLang="ja-JP" sz="4100"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1800"/>
              </a:spcAft>
              <a:buClrTx/>
              <a:buSzTx/>
              <a:buFontTx/>
              <a:buNone/>
              <a:tabLst/>
              <a:defRPr/>
            </a:pPr>
            <a:r>
              <a:rPr lang="ja-JP" altLang="en-US" sz="4100" dirty="0">
                <a:latin typeface="AR P丸ゴシック体M" panose="020B0600010101010101" pitchFamily="50" charset="-128"/>
                <a:ea typeface="AR P丸ゴシック体M" panose="020B0600010101010101" pitchFamily="50" charset="-128"/>
              </a:rPr>
              <a:t>幾何学的に近似値を求める方法、</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公式のいろいろ、</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kumimoji="1" lang="ja-JP" altLang="en-US" sz="4100" dirty="0">
                <a:latin typeface="AR P丸ゴシック体M" panose="020B0600010101010101" pitchFamily="50" charset="-128"/>
                <a:ea typeface="AR P丸ゴシック体M" panose="020B0600010101010101" pitchFamily="50" charset="-128"/>
              </a:rPr>
              <a:t>手計算で頑張ったシャンクスという人のお話、</a:t>
            </a:r>
            <a:endParaRPr kumimoji="1"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ゼータ関数との関係、</a:t>
            </a:r>
            <a:endParaRPr kumimoji="1" lang="en-US" altLang="ja-JP" sz="4100" dirty="0">
              <a:latin typeface="AR P丸ゴシック体M" panose="020B0600010101010101" pitchFamily="50" charset="-128"/>
              <a:ea typeface="AR P丸ゴシック体M" panose="020B0600010101010101" pitchFamily="50" charset="-128"/>
            </a:endParaRPr>
          </a:p>
          <a:p>
            <a:r>
              <a:rPr kumimoji="1" lang="ja-JP" altLang="en-US" dirty="0"/>
              <a:t>などです。</a:t>
            </a:r>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2</a:t>
            </a:fld>
            <a:endParaRPr kumimoji="1" lang="ja-JP" altLang="en-US"/>
          </a:p>
        </p:txBody>
      </p:sp>
    </p:spTree>
    <p:extLst>
      <p:ext uri="{BB962C8B-B14F-4D97-AF65-F5344CB8AC3E}">
        <p14:creationId xmlns:p14="http://schemas.microsoft.com/office/powerpoint/2010/main" val="1157784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pPr>
            <a:r>
              <a:rPr kumimoji="1" lang="ja-JP" altLang="en-US" sz="1200" cap="none" dirty="0">
                <a:latin typeface="AR P丸ゴシック体M" panose="020B0600010101010101" pitchFamily="50" charset="-128"/>
                <a:ea typeface="AR P丸ゴシック体M" panose="020B0600010101010101" pitchFamily="50" charset="-128"/>
              </a:rPr>
              <a:t>オイラー先生は次のような公式を見つけました</a:t>
            </a:r>
            <a:r>
              <a:rPr lang="ja-JP" altLang="en-US" sz="1200" cap="none" dirty="0">
                <a:latin typeface="AR P丸ゴシック体M" panose="020B0600010101010101" pitchFamily="50" charset="-128"/>
                <a:ea typeface="AR P丸ゴシック体M" panose="020B0600010101010101" pitchFamily="50" charset="-128"/>
              </a:rPr>
              <a:t>：</a:t>
            </a:r>
            <a:endParaRPr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kumimoji="1" lang="ja-JP" altLang="en-US" sz="1200" cap="none" dirty="0">
                <a:latin typeface="AR P丸ゴシック体M" panose="020B0600010101010101" pitchFamily="50" charset="-128"/>
                <a:ea typeface="AR P丸ゴシック体M" panose="020B0600010101010101" pitchFamily="50" charset="-128"/>
              </a:rPr>
              <a:t>これはリーマンの</a:t>
            </a:r>
            <a:r>
              <a:rPr lang="ja-JP" altLang="en-US" sz="1200" cap="none" dirty="0">
                <a:latin typeface="AR P丸ゴシック体M" panose="020B0600010101010101" pitchFamily="50" charset="-128"/>
                <a:ea typeface="AR P丸ゴシック体M" panose="020B0600010101010101" pitchFamily="50" charset="-128"/>
              </a:rPr>
              <a:t>ゼータ関数</a:t>
            </a:r>
            <a:r>
              <a:rPr kumimoji="1" lang="ja-JP" altLang="en-US" sz="1200" cap="none" dirty="0">
                <a:latin typeface="AR P丸ゴシック体M" panose="020B0600010101010101" pitchFamily="50" charset="-128"/>
                <a:ea typeface="AR P丸ゴシック体M" panose="020B0600010101010101" pitchFamily="50" charset="-128"/>
              </a:rPr>
              <a:t>という関数の </a:t>
            </a:r>
            <a:r>
              <a:rPr lang="en-US" altLang="ja-JP" sz="1200" i="1" cap="none" dirty="0">
                <a:latin typeface="Georgia" panose="02040502050405020303" pitchFamily="18" charset="0"/>
                <a:ea typeface="AR P丸ゴシック体M" panose="020B0600010101010101" pitchFamily="50" charset="-128"/>
              </a:rPr>
              <a:t>s</a:t>
            </a:r>
            <a:r>
              <a:rPr kumimoji="1" lang="en-US" altLang="ja-JP" sz="1200" cap="none" dirty="0">
                <a:latin typeface="Georgia" panose="02040502050405020303" pitchFamily="18" charset="0"/>
                <a:ea typeface="AR P丸ゴシック体M" panose="020B0600010101010101" pitchFamily="50" charset="-128"/>
              </a:rPr>
              <a:t> = 2 </a:t>
            </a:r>
            <a:r>
              <a:rPr kumimoji="1" lang="ja-JP" altLang="en-US" sz="1200" cap="none" dirty="0" err="1">
                <a:latin typeface="AR P丸ゴシック体M" panose="020B0600010101010101" pitchFamily="50" charset="-128"/>
                <a:ea typeface="AR P丸ゴシック体M" panose="020B0600010101010101" pitchFamily="50" charset="-128"/>
              </a:rPr>
              <a:t>での</a:t>
            </a:r>
            <a:r>
              <a:rPr kumimoji="1" lang="ja-JP" altLang="en-US" sz="1200" cap="none" dirty="0">
                <a:latin typeface="AR P丸ゴシック体M" panose="020B0600010101010101" pitchFamily="50" charset="-128"/>
                <a:ea typeface="AR P丸ゴシック体M" panose="020B0600010101010101" pitchFamily="50" charset="-128"/>
              </a:rPr>
              <a:t>値が円周率で表されるという公式です。</a:t>
            </a:r>
            <a:endParaRPr kumimoji="1"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リーマンのゼータ関数は素数の情報をすべて含んでいる関数であると信じられています。</a:t>
            </a:r>
            <a:endParaRPr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素数の秘密を秘めた関数と円周率が結びついているというのはとても興味深いことです。</a:t>
            </a:r>
            <a:endParaRPr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このゼータ関数についての予想が世紀の未解決問題「リーマン予想」です。</a:t>
            </a:r>
            <a:endParaRPr kumimoji="1" lang="ja-JP" altLang="en-US" sz="12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11</a:t>
            </a:fld>
            <a:endParaRPr kumimoji="1" lang="ja-JP" altLang="en-US"/>
          </a:p>
        </p:txBody>
      </p:sp>
    </p:spTree>
    <p:extLst>
      <p:ext uri="{BB962C8B-B14F-4D97-AF65-F5344CB8AC3E}">
        <p14:creationId xmlns:p14="http://schemas.microsoft.com/office/powerpoint/2010/main" val="2841266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dirty="0">
                <a:latin typeface="AR P丸ゴシック体M" panose="020B0600010101010101" pitchFamily="50" charset="-128"/>
                <a:ea typeface="AR P丸ゴシック体M" panose="020B0600010101010101" pitchFamily="50" charset="-128"/>
              </a:rPr>
              <a:t>参考文献は次の通りです。</a:t>
            </a:r>
            <a:endParaRPr kumimoji="1" lang="ja-JP" altLang="en-US" b="0"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12</a:t>
            </a:fld>
            <a:endParaRPr kumimoji="1" lang="ja-JP" altLang="en-US"/>
          </a:p>
        </p:txBody>
      </p:sp>
    </p:spTree>
    <p:extLst>
      <p:ext uri="{BB962C8B-B14F-4D97-AF65-F5344CB8AC3E}">
        <p14:creationId xmlns:p14="http://schemas.microsoft.com/office/powerpoint/2010/main" val="305254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AR P丸ゴシック体M" panose="020B0600010101010101" pitchFamily="50" charset="-128"/>
                <a:ea typeface="AR P丸ゴシック体M" panose="020B0600010101010101" pitchFamily="50" charset="-128"/>
              </a:rPr>
              <a:t>ご清聴ありがとうございました。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13</a:t>
            </a:fld>
            <a:endParaRPr kumimoji="1" lang="ja-JP" altLang="en-US"/>
          </a:p>
        </p:txBody>
      </p:sp>
    </p:spTree>
    <p:extLst>
      <p:ext uri="{BB962C8B-B14F-4D97-AF65-F5344CB8AC3E}">
        <p14:creationId xmlns:p14="http://schemas.microsoft.com/office/powerpoint/2010/main" val="3976224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AR P丸ゴシック体M" panose="020B0600010101010101" pitchFamily="50" charset="-128"/>
                <a:ea typeface="AR P丸ゴシック体M" panose="020B0600010101010101" pitchFamily="50" charset="-128"/>
              </a:rPr>
              <a:t>円周率の小数点以下</a:t>
            </a:r>
            <a:r>
              <a:rPr lang="en-US" altLang="ja-JP" sz="1200" dirty="0">
                <a:latin typeface="AR P丸ゴシック体M" panose="020B0600010101010101" pitchFamily="50" charset="-128"/>
                <a:ea typeface="AR P丸ゴシック体M" panose="020B0600010101010101" pitchFamily="50" charset="-128"/>
              </a:rPr>
              <a:t>100</a:t>
            </a:r>
            <a:r>
              <a:rPr lang="ja-JP" altLang="en-US" sz="1200" dirty="0">
                <a:latin typeface="AR P丸ゴシック体M" panose="020B0600010101010101" pitchFamily="50" charset="-128"/>
                <a:ea typeface="AR P丸ゴシック体M" panose="020B0600010101010101" pitchFamily="50" charset="-128"/>
              </a:rPr>
              <a:t>桁は</a:t>
            </a:r>
            <a:endParaRPr lang="en-US" altLang="ja-JP" sz="1200" dirty="0">
              <a:latin typeface="AR P丸ゴシック体M" panose="020B0600010101010101" pitchFamily="50" charset="-128"/>
              <a:ea typeface="AR P丸ゴシック体M" panose="020B0600010101010101" pitchFamily="50" charset="-128"/>
            </a:endParaRPr>
          </a:p>
          <a:p>
            <a:r>
              <a:rPr kumimoji="1" lang="en-US" altLang="ja-JP" sz="1200" dirty="0">
                <a:latin typeface="AR P丸ゴシック体M" panose="020B0600010101010101" pitchFamily="50" charset="-128"/>
                <a:ea typeface="AR P丸ゴシック体M" panose="020B0600010101010101" pitchFamily="50" charset="-128"/>
              </a:rPr>
              <a:t>3.141592 </a:t>
            </a:r>
            <a:r>
              <a:rPr kumimoji="1" lang="ja-JP" altLang="en-US" sz="1200" dirty="0">
                <a:latin typeface="AR P丸ゴシック体M" panose="020B0600010101010101" pitchFamily="50" charset="-128"/>
                <a:ea typeface="AR P丸ゴシック体M" panose="020B0600010101010101" pitchFamily="50" charset="-128"/>
              </a:rPr>
              <a:t>なんたらかんたらです。</a:t>
            </a:r>
            <a:endParaRPr kumimoji="1" lang="en-US" altLang="ja-JP" sz="1200" dirty="0">
              <a:latin typeface="AR P丸ゴシック体M" panose="020B0600010101010101" pitchFamily="50" charset="-128"/>
              <a:ea typeface="AR P丸ゴシック体M" panose="020B0600010101010101" pitchFamily="50" charset="-128"/>
            </a:endParaRPr>
          </a:p>
          <a:p>
            <a:pPr marL="0" indent="0">
              <a:spcBef>
                <a:spcPts val="1800"/>
              </a:spcBef>
              <a:buNone/>
            </a:pPr>
            <a:r>
              <a:rPr kumimoji="1" lang="ja-JP" altLang="en-US" sz="3200" dirty="0">
                <a:latin typeface="AR P丸ゴシック体M" panose="020B0600010101010101" pitchFamily="50" charset="-128"/>
                <a:ea typeface="AR P丸ゴシック体M" panose="020B0600010101010101" pitchFamily="50" charset="-128"/>
              </a:rPr>
              <a:t>語呂あわせには</a:t>
            </a:r>
            <a:endParaRPr kumimoji="1" lang="en-US" altLang="ja-JP" sz="3200"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dirty="0">
                <a:latin typeface="AR P丸ゴシック体M" panose="020B0600010101010101" pitchFamily="50" charset="-128"/>
                <a:ea typeface="AR P丸ゴシック体M" panose="020B0600010101010101" pitchFamily="50" charset="-128"/>
              </a:rPr>
              <a:t>・産医師異国に向かう</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1800"/>
              </a:spcBef>
              <a:buNone/>
            </a:pPr>
            <a:r>
              <a:rPr lang="ja-JP" altLang="en-US" sz="3200" dirty="0">
                <a:latin typeface="AR P丸ゴシック体M" panose="020B0600010101010101" pitchFamily="50" charset="-128"/>
                <a:ea typeface="AR P丸ゴシック体M" panose="020B0600010101010101" pitchFamily="50" charset="-128"/>
              </a:rPr>
              <a:t>・身</a:t>
            </a:r>
            <a:r>
              <a:rPr kumimoji="1" lang="ja-JP" altLang="en-US" sz="3200" dirty="0">
                <a:latin typeface="AR P丸ゴシック体M" panose="020B0600010101010101" pitchFamily="50" charset="-128"/>
                <a:ea typeface="AR P丸ゴシック体M" panose="020B0600010101010101" pitchFamily="50" charset="-128"/>
              </a:rPr>
              <a:t>ひとつ世ひとつ生くに無意味</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600"/>
              </a:spcBef>
              <a:buNone/>
            </a:pPr>
            <a:r>
              <a:rPr kumimoji="1" lang="ja-JP" altLang="en-US" sz="3200" dirty="0">
                <a:latin typeface="AR P丸ゴシック体M" panose="020B0600010101010101" pitchFamily="50" charset="-128"/>
                <a:ea typeface="AR P丸ゴシック体M" panose="020B0600010101010101" pitchFamily="50" charset="-128"/>
              </a:rPr>
              <a:t>などがありますが、</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ja-JP" altLang="en-US" sz="1200" dirty="0">
                <a:latin typeface="AR P丸ゴシック体M" panose="020B0600010101010101" pitchFamily="50" charset="-128"/>
                <a:ea typeface="AR P丸ゴシック体M" panose="020B0600010101010101" pitchFamily="50" charset="-128"/>
              </a:rPr>
              <a:t>みなさんはどこまで言えますか？</a:t>
            </a:r>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3</a:t>
            </a:fld>
            <a:endParaRPr kumimoji="1" lang="ja-JP" altLang="en-US"/>
          </a:p>
        </p:txBody>
      </p:sp>
    </p:spTree>
    <p:extLst>
      <p:ext uri="{BB962C8B-B14F-4D97-AF65-F5344CB8AC3E}">
        <p14:creationId xmlns:p14="http://schemas.microsoft.com/office/powerpoint/2010/main" val="73924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AR P丸ゴシック体M" panose="020B0600010101010101" pitchFamily="50" charset="-128"/>
                <a:ea typeface="AR P丸ゴシック体M" panose="020B0600010101010101" pitchFamily="50" charset="-128"/>
              </a:rPr>
              <a:t>円周率を近似する分数が昔からいろいろ知られています。</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en-US" altLang="ja-JP" sz="1200" dirty="0">
                <a:latin typeface="AR P丸ゴシック体M" panose="020B0600010101010101" pitchFamily="50" charset="-128"/>
                <a:ea typeface="AR P丸ゴシック体M" panose="020B0600010101010101" pitchFamily="50" charset="-128"/>
              </a:rPr>
              <a:t>7 </a:t>
            </a:r>
            <a:r>
              <a:rPr kumimoji="1" lang="ja-JP" altLang="en-US" sz="1200" dirty="0">
                <a:latin typeface="AR P丸ゴシック体M" panose="020B0600010101010101" pitchFamily="50" charset="-128"/>
                <a:ea typeface="AR P丸ゴシック体M" panose="020B0600010101010101" pitchFamily="50" charset="-128"/>
              </a:rPr>
              <a:t>分の </a:t>
            </a:r>
            <a:r>
              <a:rPr kumimoji="1" lang="en-US" altLang="ja-JP" sz="1200" dirty="0">
                <a:latin typeface="AR P丸ゴシック体M" panose="020B0600010101010101" pitchFamily="50" charset="-128"/>
                <a:ea typeface="AR P丸ゴシック体M" panose="020B0600010101010101" pitchFamily="50" charset="-128"/>
              </a:rPr>
              <a:t>22 </a:t>
            </a:r>
            <a:r>
              <a:rPr kumimoji="1" lang="ja-JP" altLang="en-US" sz="1200" dirty="0">
                <a:latin typeface="AR P丸ゴシック体M" panose="020B0600010101010101" pitchFamily="50" charset="-128"/>
                <a:ea typeface="AR P丸ゴシック体M" panose="020B0600010101010101" pitchFamily="50" charset="-128"/>
              </a:rPr>
              <a:t>は</a:t>
            </a:r>
            <a:r>
              <a:rPr kumimoji="1" lang="ja-JP" altLang="en-US" sz="1200" baseline="0" dirty="0">
                <a:latin typeface="AR P丸ゴシック体M" panose="020B0600010101010101" pitchFamily="50" charset="-128"/>
                <a:ea typeface="AR P丸ゴシック体M" panose="020B0600010101010101" pitchFamily="50" charset="-128"/>
              </a:rPr>
              <a:t> </a:t>
            </a:r>
            <a:r>
              <a:rPr kumimoji="1" lang="en-US" altLang="ja-JP" sz="1200" baseline="0" dirty="0">
                <a:latin typeface="AR P丸ゴシック体M" panose="020B0600010101010101" pitchFamily="50" charset="-128"/>
                <a:ea typeface="AR P丸ゴシック体M" panose="020B0600010101010101" pitchFamily="50" charset="-128"/>
              </a:rPr>
              <a:t>3.14 </a:t>
            </a:r>
            <a:r>
              <a:rPr kumimoji="1" lang="ja-JP" altLang="en-US" sz="1200" baseline="0" dirty="0" err="1">
                <a:latin typeface="AR P丸ゴシック体M" panose="020B0600010101010101" pitchFamily="50" charset="-128"/>
                <a:ea typeface="AR P丸ゴシック体M" panose="020B0600010101010101" pitchFamily="50" charset="-128"/>
              </a:rPr>
              <a:t>まで</a:t>
            </a:r>
            <a:r>
              <a:rPr kumimoji="1" lang="ja-JP" altLang="en-US" sz="1200" baseline="0" dirty="0">
                <a:latin typeface="AR P丸ゴシック体M" panose="020B0600010101010101" pitchFamily="50" charset="-128"/>
                <a:ea typeface="AR P丸ゴシック体M" panose="020B0600010101010101" pitchFamily="50" charset="-128"/>
              </a:rPr>
              <a:t>正しく、</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113 </a:t>
            </a:r>
            <a:r>
              <a:rPr kumimoji="1" lang="ja-JP" altLang="en-US" sz="1200" baseline="0" dirty="0">
                <a:latin typeface="AR P丸ゴシック体M" panose="020B0600010101010101" pitchFamily="50" charset="-128"/>
                <a:ea typeface="AR P丸ゴシック体M" panose="020B0600010101010101" pitchFamily="50" charset="-128"/>
              </a:rPr>
              <a:t>分の </a:t>
            </a:r>
            <a:r>
              <a:rPr kumimoji="1" lang="en-US" altLang="ja-JP" sz="1200" baseline="0" dirty="0">
                <a:latin typeface="AR P丸ゴシック体M" panose="020B0600010101010101" pitchFamily="50" charset="-128"/>
                <a:ea typeface="AR P丸ゴシック体M" panose="020B0600010101010101" pitchFamily="50" charset="-128"/>
              </a:rPr>
              <a:t>355 </a:t>
            </a:r>
            <a:r>
              <a:rPr kumimoji="1" lang="ja-JP" altLang="en-US" sz="1200" baseline="0" dirty="0">
                <a:latin typeface="AR P丸ゴシック体M" panose="020B0600010101010101" pitchFamily="50" charset="-128"/>
                <a:ea typeface="AR P丸ゴシック体M" panose="020B0600010101010101" pitchFamily="50" charset="-128"/>
              </a:rPr>
              <a:t>は </a:t>
            </a:r>
            <a:r>
              <a:rPr kumimoji="1" lang="en-US" altLang="ja-JP" sz="1200" baseline="0" dirty="0">
                <a:latin typeface="AR P丸ゴシック体M" panose="020B0600010101010101" pitchFamily="50" charset="-128"/>
                <a:ea typeface="AR P丸ゴシック体M" panose="020B0600010101010101" pitchFamily="50" charset="-128"/>
              </a:rPr>
              <a:t>3.141592 </a:t>
            </a:r>
            <a:r>
              <a:rPr kumimoji="1" lang="ja-JP" altLang="en-US" sz="1200" baseline="0" dirty="0">
                <a:latin typeface="AR P丸ゴシック体M" panose="020B0600010101010101" pitchFamily="50" charset="-128"/>
                <a:ea typeface="AR P丸ゴシック体M" panose="020B0600010101010101" pitchFamily="50" charset="-128"/>
              </a:rPr>
              <a:t>まで、</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33215 </a:t>
            </a:r>
            <a:r>
              <a:rPr kumimoji="1" lang="ja-JP" altLang="en-US" sz="1200" baseline="0" dirty="0">
                <a:latin typeface="AR P丸ゴシック体M" panose="020B0600010101010101" pitchFamily="50" charset="-128"/>
                <a:ea typeface="AR P丸ゴシック体M" panose="020B0600010101010101" pitchFamily="50" charset="-128"/>
              </a:rPr>
              <a:t>分の </a:t>
            </a:r>
            <a:r>
              <a:rPr kumimoji="1" lang="en-US" altLang="ja-JP" sz="1200" baseline="0" dirty="0">
                <a:latin typeface="AR P丸ゴシック体M" panose="020B0600010101010101" pitchFamily="50" charset="-128"/>
                <a:ea typeface="AR P丸ゴシック体M" panose="020B0600010101010101" pitchFamily="50" charset="-128"/>
              </a:rPr>
              <a:t>104348 </a:t>
            </a:r>
            <a:r>
              <a:rPr kumimoji="1" lang="ja-JP" altLang="en-US" sz="1200" baseline="0" dirty="0">
                <a:latin typeface="AR P丸ゴシック体M" panose="020B0600010101010101" pitchFamily="50" charset="-128"/>
                <a:ea typeface="AR P丸ゴシック体M" panose="020B0600010101010101" pitchFamily="50" charset="-128"/>
              </a:rPr>
              <a:t>になると小数点以下</a:t>
            </a:r>
            <a:r>
              <a:rPr kumimoji="1" lang="en-US" altLang="ja-JP" sz="1200" baseline="0" dirty="0">
                <a:latin typeface="AR P丸ゴシック体M" panose="020B0600010101010101" pitchFamily="50" charset="-128"/>
                <a:ea typeface="AR P丸ゴシック体M" panose="020B0600010101010101" pitchFamily="50" charset="-128"/>
              </a:rPr>
              <a:t>8</a:t>
            </a:r>
            <a:r>
              <a:rPr kumimoji="1" lang="ja-JP" altLang="en-US" sz="1200" baseline="0" dirty="0">
                <a:latin typeface="AR P丸ゴシック体M" panose="020B0600010101010101" pitchFamily="50" charset="-128"/>
                <a:ea typeface="AR P丸ゴシック体M" panose="020B0600010101010101" pitchFamily="50" charset="-128"/>
              </a:rPr>
              <a:t>桁まで正しい値が得られます。</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 </a:t>
            </a:r>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4</a:t>
            </a:fld>
            <a:endParaRPr kumimoji="1" lang="ja-JP" altLang="en-US"/>
          </a:p>
        </p:txBody>
      </p:sp>
    </p:spTree>
    <p:extLst>
      <p:ext uri="{BB962C8B-B14F-4D97-AF65-F5344CB8AC3E}">
        <p14:creationId xmlns:p14="http://schemas.microsoft.com/office/powerpoint/2010/main" val="394166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spcAft>
                <a:spcPts val="1800"/>
              </a:spcAft>
            </a:pPr>
            <a:r>
              <a:rPr kumimoji="1" lang="ja-JP" altLang="en-US" sz="1200" dirty="0">
                <a:latin typeface="AR P丸ゴシック体M" panose="020B0600010101010101" pitchFamily="50" charset="-128"/>
                <a:ea typeface="AR P丸ゴシック体M" panose="020B0600010101010101" pitchFamily="50" charset="-128"/>
              </a:rPr>
              <a:t>円に内接する正多角形の周の長さを測ることによって近似値を求めることができます。</a:t>
            </a:r>
            <a:endParaRPr kumimoji="1" lang="en-US" altLang="ja-JP" sz="1200" dirty="0">
              <a:latin typeface="AR P丸ゴシック体M" panose="020B0600010101010101" pitchFamily="50" charset="-128"/>
              <a:ea typeface="AR P丸ゴシック体M" panose="020B0600010101010101" pitchFamily="50" charset="-128"/>
            </a:endParaRP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6</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12</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3.105828...</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24</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3.132628...</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48</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3.139350...</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といった具合です。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5</a:t>
            </a:fld>
            <a:endParaRPr kumimoji="1" lang="ja-JP" altLang="en-US"/>
          </a:p>
        </p:txBody>
      </p:sp>
    </p:spTree>
    <p:extLst>
      <p:ext uri="{BB962C8B-B14F-4D97-AF65-F5344CB8AC3E}">
        <p14:creationId xmlns:p14="http://schemas.microsoft.com/office/powerpoint/2010/main" val="2683000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1200" cap="none" dirty="0">
                <a:latin typeface="Georgia" panose="02040502050405020303" pitchFamily="18" charset="0"/>
                <a:ea typeface="AR P丸ゴシック体M" panose="020B0600010101010101" pitchFamily="50" charset="-128"/>
              </a:rPr>
              <a:t>微分積分学が発達すると、関数を用いた公式が作られるようになりました。</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の逆関数を </a:t>
            </a:r>
            <a:r>
              <a:rPr kumimoji="1" lang="ja-JP" altLang="en-US" sz="1200" cap="none" dirty="0">
                <a:latin typeface="Georgia" panose="02040502050405020303" pitchFamily="18" charset="0"/>
                <a:ea typeface="AR P丸ゴシック体M" panose="020B0600010101010101" pitchFamily="50" charset="-128"/>
              </a:rPr>
              <a:t>アークタンジェント</a:t>
            </a:r>
            <a:r>
              <a:rPr kumimoji="1" lang="en-US" altLang="ja-JP" sz="1200" cap="none" dirty="0">
                <a:latin typeface="Georgia" panose="02040502050405020303" pitchFamily="18" charset="0"/>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と表します。</a:t>
            </a:r>
            <a:endParaRPr kumimoji="1"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kumimoji="1" lang="en-US" altLang="ja-JP" sz="1200" cap="none" dirty="0">
                <a:latin typeface="Georgia" panose="02040502050405020303" pitchFamily="18" charset="0"/>
                <a:ea typeface="AR P丸ゴシック体M" panose="020B0600010101010101" pitchFamily="50" charset="-128"/>
              </a:rPr>
              <a:t>45</a:t>
            </a:r>
            <a:r>
              <a:rPr kumimoji="1" lang="ja-JP" altLang="en-US" sz="1200" cap="none" dirty="0">
                <a:latin typeface="Georgia" panose="02040502050405020303" pitchFamily="18" charset="0"/>
                <a:ea typeface="AR P丸ゴシック体M" panose="020B0600010101010101" pitchFamily="50" charset="-128"/>
              </a:rPr>
              <a:t>度のタンジェントが </a:t>
            </a:r>
            <a:r>
              <a:rPr kumimoji="1" lang="en-US" altLang="ja-JP" sz="1200" cap="none" dirty="0">
                <a:latin typeface="Georgia" panose="02040502050405020303" pitchFamily="18" charset="0"/>
                <a:ea typeface="AR P丸ゴシック体M" panose="020B0600010101010101" pitchFamily="50" charset="-128"/>
              </a:rPr>
              <a:t>1 </a:t>
            </a:r>
            <a:r>
              <a:rPr kumimoji="1" lang="ja-JP" altLang="en-US" sz="1200" cap="none" dirty="0">
                <a:latin typeface="Georgia" panose="02040502050405020303" pitchFamily="18" charset="0"/>
                <a:ea typeface="AR P丸ゴシック体M" panose="020B0600010101010101" pitchFamily="50" charset="-128"/>
              </a:rPr>
              <a:t>ですから</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アークタンジェント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en-US" altLang="ja-JP" sz="1200" cap="none" dirty="0">
                <a:latin typeface="AR P丸ゴシック体M" panose="020B0600010101010101" pitchFamily="50" charset="-128"/>
                <a:ea typeface="AR P丸ゴシック体M" panose="020B0600010101010101" pitchFamily="50" charset="-128"/>
              </a:rPr>
              <a:t>1</a:t>
            </a:r>
            <a:r>
              <a:rPr kumimoji="1" lang="en-US" altLang="ja-JP" sz="1200" cap="none" dirty="0">
                <a:latin typeface="Georgia" panose="02040502050405020303" pitchFamily="18" charset="0"/>
                <a:ea typeface="AR P丸ゴシック体M" panose="020B0600010101010101" pitchFamily="50" charset="-128"/>
              </a:rPr>
              <a:t> </a:t>
            </a:r>
            <a:r>
              <a:rPr kumimoji="1" lang="ja-JP" altLang="en-US" sz="1200" cap="none" dirty="0">
                <a:latin typeface="Georgia" panose="02040502050405020303" pitchFamily="18" charset="0"/>
                <a:ea typeface="AR P丸ゴシック体M" panose="020B0600010101010101" pitchFamily="50" charset="-128"/>
              </a:rPr>
              <a:t>は</a:t>
            </a:r>
            <a:r>
              <a:rPr kumimoji="1" lang="en-US" altLang="ja-JP" sz="1200" cap="none" dirty="0">
                <a:latin typeface="Georgia" panose="02040502050405020303" pitchFamily="18" charset="0"/>
                <a:ea typeface="AR P丸ゴシック体M" panose="020B0600010101010101" pitchFamily="50" charset="-128"/>
              </a:rPr>
              <a:t>4</a:t>
            </a:r>
            <a:r>
              <a:rPr kumimoji="1" lang="ja-JP" altLang="en-US" sz="1200" cap="none" dirty="0">
                <a:latin typeface="Georgia" panose="02040502050405020303" pitchFamily="18" charset="0"/>
                <a:ea typeface="AR P丸ゴシック体M" panose="020B0600010101010101" pitchFamily="50" charset="-128"/>
              </a:rPr>
              <a:t>分のパイになり、</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パイ　イコール　</a:t>
            </a:r>
            <a:r>
              <a:rPr kumimoji="1" lang="en-US" altLang="ja-JP" sz="1200" cap="none" dirty="0">
                <a:latin typeface="Georgia" panose="02040502050405020303" pitchFamily="18" charset="0"/>
                <a:ea typeface="AR P丸ゴシック体M" panose="020B0600010101010101" pitchFamily="50" charset="-128"/>
              </a:rPr>
              <a:t>4</a:t>
            </a:r>
            <a:r>
              <a:rPr kumimoji="1" lang="ja-JP" altLang="en-US" sz="1200" cap="none" dirty="0">
                <a:latin typeface="Georgia" panose="02040502050405020303" pitchFamily="18" charset="0"/>
                <a:ea typeface="AR P丸ゴシック体M" panose="020B0600010101010101" pitchFamily="50" charset="-128"/>
              </a:rPr>
              <a:t>倍のアークタンジェント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ja-JP" altLang="en-US" sz="1200" cap="none" dirty="0">
                <a:latin typeface="Georgia" panose="02040502050405020303" pitchFamily="18" charset="0"/>
                <a:ea typeface="AR P丸ゴシック体M" panose="020B0600010101010101" pitchFamily="50" charset="-128"/>
              </a:rPr>
              <a:t>１</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という式が成り立ちます。</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ここに</a:t>
            </a:r>
            <a:r>
              <a:rPr lang="ja-JP" altLang="en-US" sz="1200" cap="none" dirty="0">
                <a:latin typeface="Georgia" panose="02040502050405020303" pitchFamily="18" charset="0"/>
                <a:ea typeface="AR P丸ゴシック体M" panose="020B0600010101010101" pitchFamily="50" charset="-128"/>
              </a:rPr>
              <a:t>アークタンジェント</a:t>
            </a:r>
            <a:r>
              <a:rPr lang="ja-JP" altLang="en-US" sz="1200" cap="none" dirty="0">
                <a:latin typeface="AR P丸ゴシック体M" panose="020B0600010101010101" pitchFamily="50" charset="-128"/>
                <a:ea typeface="AR P丸ゴシック体M" panose="020B0600010101010101" pitchFamily="50" charset="-128"/>
              </a:rPr>
              <a:t>の展開式を用いると</a:t>
            </a:r>
            <a:endParaRPr kumimoji="1"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こういう式が得られます。</a:t>
            </a:r>
            <a:endParaRPr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これをライプニッツの公式といいます。</a:t>
            </a:r>
            <a:endParaRPr kumimoji="1" lang="ja-JP" altLang="en-US" sz="12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6</a:t>
            </a:fld>
            <a:endParaRPr kumimoji="1" lang="ja-JP" altLang="en-US"/>
          </a:p>
        </p:txBody>
      </p:sp>
    </p:spTree>
    <p:extLst>
      <p:ext uri="{BB962C8B-B14F-4D97-AF65-F5344CB8AC3E}">
        <p14:creationId xmlns:p14="http://schemas.microsoft.com/office/powerpoint/2010/main" val="91832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a:t>ライプニッツの公式はアークタンジェントをひとつだけ使いましたが、</a:t>
                </a:r>
                <a:endParaRPr kumimoji="1" lang="en-US" altLang="ja-JP" dirty="0"/>
              </a:p>
              <a:p>
                <a:r>
                  <a:rPr kumimoji="1" lang="ja-JP" altLang="en-US" dirty="0"/>
                  <a:t>加法公式を使って</a:t>
                </a:r>
                <a:endParaRPr kumimoji="1" lang="en-US" altLang="ja-JP" dirty="0"/>
              </a:p>
              <a:p>
                <a:r>
                  <a:rPr kumimoji="1" lang="en-US" altLang="ja-JP" sz="1200" cap="none" dirty="0">
                    <a:latin typeface="Georgia" panose="02040502050405020303" pitchFamily="18" charset="0"/>
                    <a:ea typeface="AR P丸ゴシック体M" panose="020B0600010101010101" pitchFamily="50" charset="-128"/>
                  </a:rPr>
                  <a:t>tan(</a:t>
                </a:r>
                <a:r>
                  <a:rPr kumimoji="1" lang="en-US" altLang="ja-JP" sz="1200" cap="none" dirty="0">
                    <a:latin typeface="AR P丸ゴシック体M" panose="020B0600010101010101" pitchFamily="50" charset="-128"/>
                    <a:ea typeface="AR P丸ゴシック体M" panose="020B0600010101010101" pitchFamily="50" charset="-128"/>
                  </a:rPr>
                  <a:t>α+</a:t>
                </a:r>
                <a:r>
                  <a:rPr lang="en-US" altLang="ja-JP" sz="1200" cap="none" dirty="0">
                    <a:latin typeface="AR P丸ゴシック体M" panose="020B0600010101010101" pitchFamily="50" charset="-128"/>
                    <a:ea typeface="AR P丸ゴシック体M" panose="020B0600010101010101" pitchFamily="50" charset="-128"/>
                  </a:rPr>
                  <a:t>β) = 1</a:t>
                </a:r>
              </a:p>
              <a:p>
                <a:r>
                  <a:rPr kumimoji="1" lang="ja-JP" altLang="en-US" sz="1200" cap="none" dirty="0">
                    <a:latin typeface="AR P丸ゴシック体M" panose="020B0600010101010101" pitchFamily="50" charset="-128"/>
                    <a:ea typeface="AR P丸ゴシック体M" panose="020B0600010101010101" pitchFamily="50" charset="-128"/>
                  </a:rPr>
                  <a:t>となる数をみつけると</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ja-JP" altLang="en-US" sz="1200" cap="none" dirty="0">
                    <a:latin typeface="AR P丸ゴシック体M" panose="020B0600010101010101" pitchFamily="50" charset="-128"/>
                    <a:ea typeface="AR P丸ゴシック体M" panose="020B0600010101010101" pitchFamily="50" charset="-128"/>
                  </a:rPr>
                  <a:t>パイをふたつのアークタンジェントで書くことができます。</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ja-JP" altLang="en-US" sz="1200" cap="none" dirty="0">
                    <a:latin typeface="AR P丸ゴシック体M" panose="020B0600010101010101" pitchFamily="50" charset="-128"/>
                    <a:ea typeface="AR P丸ゴシック体M" panose="020B0600010101010101" pitchFamily="50" charset="-128"/>
                  </a:rPr>
                  <a:t>たとえば</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en-US" altLang="ja-JP" sz="1200" cap="none" dirty="0">
                    <a:latin typeface="Georgia" panose="02040502050405020303" pitchFamily="18" charset="0"/>
                    <a:ea typeface="AR P丸ゴシック体M" panose="020B0600010101010101" pitchFamily="50" charset="-128"/>
                  </a:rPr>
                  <a:t>tan(</a:t>
                </a:r>
                <a:r>
                  <a:rPr kumimoji="1" lang="en-US" altLang="ja-JP" sz="1200" cap="none" dirty="0">
                    <a:latin typeface="AR P丸ゴシック体M" panose="020B0600010101010101" pitchFamily="50" charset="-128"/>
                    <a:ea typeface="AR P丸ゴシック体M" panose="020B0600010101010101" pitchFamily="50" charset="-128"/>
                  </a:rPr>
                  <a:t>α</a:t>
                </a:r>
                <a:r>
                  <a:rPr kumimoji="1" lang="en-US" altLang="ja-JP" sz="1200" cap="none" dirty="0">
                    <a:latin typeface="Georgia" panose="02040502050405020303" pitchFamily="18" charset="0"/>
                    <a:ea typeface="AR P丸ゴシック体M" panose="020B0600010101010101" pitchFamily="50" charset="-128"/>
                  </a:rPr>
                  <a:t>)</a:t>
                </a:r>
                <a:r>
                  <a:rPr kumimoji="1" lang="en-US" altLang="ja-JP" sz="1200" cap="none" dirty="0">
                    <a:latin typeface="AR P丸ゴシック体M" panose="020B0600010101010101" pitchFamily="50" charset="-128"/>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が</a:t>
                </a:r>
                <a:r>
                  <a:rPr kumimoji="1" lang="en-US" altLang="ja-JP" sz="1200" cap="none" dirty="0">
                    <a:latin typeface="AR P丸ゴシック体M" panose="020B0600010101010101" pitchFamily="50" charset="-128"/>
                    <a:ea typeface="AR P丸ゴシック体M" panose="020B0600010101010101" pitchFamily="50" charset="-128"/>
                  </a:rPr>
                  <a:t> </a:t>
                </a:r>
                <a14:m>
                  <m:oMath xmlns:m="http://schemas.openxmlformats.org/officeDocument/2006/math">
                    <m:f>
                      <m:fPr>
                        <m:ctrlPr>
                          <a:rPr kumimoji="1" lang="en-US" altLang="ja-JP" sz="1200" i="1" cap="none" smtClean="0">
                            <a:latin typeface="Cambria Math" panose="02040503050406030204" pitchFamily="18" charset="0"/>
                          </a:rPr>
                        </m:ctrlPr>
                      </m:fPr>
                      <m:num>
                        <m:r>
                          <a:rPr kumimoji="1" lang="en-US" altLang="ja-JP" sz="1200" b="0" i="1" cap="none" smtClean="0">
                            <a:latin typeface="Cambria Math" panose="02040503050406030204" pitchFamily="18" charset="0"/>
                          </a:rPr>
                          <m:t>1</m:t>
                        </m:r>
                      </m:num>
                      <m:den>
                        <m:r>
                          <a:rPr kumimoji="1" lang="en-US" altLang="ja-JP" sz="1200" b="0" i="1" cap="none" smtClean="0">
                            <a:latin typeface="Cambria Math" panose="02040503050406030204" pitchFamily="18" charset="0"/>
                          </a:rPr>
                          <m:t>2</m:t>
                        </m:r>
                      </m:den>
                    </m:f>
                  </m:oMath>
                </a14:m>
                <a:r>
                  <a:rPr kumimoji="1" lang="en-US" altLang="ja-JP" sz="1200" cap="none" dirty="0">
                    <a:latin typeface="AR P丸ゴシック体M" panose="020B0600010101010101" pitchFamily="50" charset="-128"/>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で</a:t>
                </a:r>
                <a:r>
                  <a:rPr kumimoji="1" lang="en-US" altLang="ja-JP" sz="1200" cap="none" dirty="0">
                    <a:latin typeface="AR P丸ゴシック体M" panose="020B0600010101010101" pitchFamily="50" charset="-128"/>
                    <a:ea typeface="AR P丸ゴシック体M" panose="020B0600010101010101" pitchFamily="50" charset="-128"/>
                  </a:rPr>
                  <a:t> </a:t>
                </a:r>
                <a:r>
                  <a:rPr kumimoji="1" lang="en-US" altLang="ja-JP" sz="1200" cap="none" dirty="0">
                    <a:latin typeface="Georgia" panose="02040502050405020303" pitchFamily="18" charset="0"/>
                    <a:ea typeface="AR P丸ゴシック体M" panose="020B0600010101010101" pitchFamily="50" charset="-128"/>
                  </a:rPr>
                  <a:t>tan(</a:t>
                </a:r>
                <a:r>
                  <a:rPr lang="en-US" altLang="ja-JP" sz="1200" cap="none" dirty="0">
                    <a:latin typeface="AR P丸ゴシック体M" panose="020B0600010101010101" pitchFamily="50" charset="-128"/>
                    <a:ea typeface="AR P丸ゴシック体M" panose="020B0600010101010101" pitchFamily="50" charset="-128"/>
                  </a:rPr>
                  <a:t>β</a:t>
                </a:r>
                <a:r>
                  <a:rPr lang="en-US" altLang="ja-JP" sz="1200" cap="none" dirty="0">
                    <a:latin typeface="Georgia" panose="02040502050405020303" pitchFamily="18" charset="0"/>
                    <a:ea typeface="AR P丸ゴシック体M" panose="020B0600010101010101" pitchFamily="50" charset="-128"/>
                  </a:rPr>
                  <a:t>)</a:t>
                </a:r>
                <a:r>
                  <a:rPr lang="en-US" altLang="ja-JP" sz="1200" cap="none" dirty="0">
                    <a:latin typeface="AR P丸ゴシック体M" panose="020B0600010101010101" pitchFamily="50" charset="-128"/>
                    <a:ea typeface="AR P丸ゴシック体M" panose="020B0600010101010101" pitchFamily="50" charset="-128"/>
                  </a:rPr>
                  <a:t> </a:t>
                </a:r>
                <a:r>
                  <a:rPr lang="ja-JP" altLang="en-US" sz="1200" cap="none" dirty="0">
                    <a:latin typeface="AR P丸ゴシック体M" panose="020B0600010101010101" pitchFamily="50" charset="-128"/>
                    <a:ea typeface="AR P丸ゴシック体M" panose="020B0600010101010101" pitchFamily="50" charset="-128"/>
                  </a:rPr>
                  <a:t>が</a:t>
                </a:r>
                <a:r>
                  <a:rPr lang="en-US" altLang="ja-JP" sz="1200" cap="none" dirty="0">
                    <a:latin typeface="AR P丸ゴシック体M" panose="020B0600010101010101" pitchFamily="50" charset="-128"/>
                    <a:ea typeface="AR P丸ゴシック体M" panose="020B0600010101010101" pitchFamily="50" charset="-128"/>
                  </a:rPr>
                  <a:t> </a:t>
                </a:r>
                <a14:m>
                  <m:oMath xmlns:m="http://schemas.openxmlformats.org/officeDocument/2006/math">
                    <m:f>
                      <m:fPr>
                        <m:ctrlPr>
                          <a:rPr lang="en-US" altLang="ja-JP" sz="1200" i="1" cap="none" smtClean="0">
                            <a:latin typeface="Cambria Math" panose="02040503050406030204" pitchFamily="18" charset="0"/>
                          </a:rPr>
                        </m:ctrlPr>
                      </m:fPr>
                      <m:num>
                        <m:r>
                          <a:rPr lang="en-US" altLang="ja-JP" sz="1200" b="0" i="1" cap="none" smtClean="0">
                            <a:latin typeface="Cambria Math" panose="02040503050406030204" pitchFamily="18" charset="0"/>
                          </a:rPr>
                          <m:t>1</m:t>
                        </m:r>
                      </m:num>
                      <m:den>
                        <m:r>
                          <a:rPr lang="en-US" altLang="ja-JP" sz="1200" b="0" i="1" cap="none" smtClean="0">
                            <a:latin typeface="Cambria Math" panose="02040503050406030204" pitchFamily="18" charset="0"/>
                          </a:rPr>
                          <m:t>3</m:t>
                        </m:r>
                      </m:den>
                    </m:f>
                  </m:oMath>
                </a14:m>
                <a:r>
                  <a:rPr kumimoji="1" lang="ja-JP" altLang="en-US" dirty="0"/>
                  <a:t>　だとうまいこといきまして</a:t>
                </a:r>
                <a:endParaRPr kumimoji="1" lang="en-US" altLang="ja-JP" dirty="0"/>
              </a:p>
              <a:p>
                <a:r>
                  <a:rPr kumimoji="1" lang="ja-JP" altLang="en-US" dirty="0"/>
                  <a:t>こんな公式ができます。</a:t>
                </a:r>
                <a:endParaRPr kumimoji="1" lang="en-US" altLang="ja-JP" dirty="0"/>
              </a:p>
              <a:p>
                <a:r>
                  <a:rPr kumimoji="1" lang="ja-JP" altLang="en-US" dirty="0"/>
                  <a:t>これをオイラーの公式といいます。</a:t>
                </a:r>
                <a:endParaRPr kumimoji="1"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dirty="0" smtClean="0"/>
                  <a:t>ライプニッツの公式はアークタンジェントをひとつだけ使いましたが、</a:t>
                </a:r>
                <a:endParaRPr kumimoji="1" lang="en-US" altLang="ja-JP" dirty="0" smtClean="0"/>
              </a:p>
              <a:p>
                <a:r>
                  <a:rPr kumimoji="1" lang="ja-JP" altLang="en-US" dirty="0" smtClean="0"/>
                  <a:t>加法公式を使って</a:t>
                </a:r>
                <a:endParaRPr kumimoji="1" lang="en-US" altLang="ja-JP" dirty="0" smtClean="0"/>
              </a:p>
              <a:p>
                <a:r>
                  <a:rPr kumimoji="1" lang="en-US" altLang="ja-JP" sz="1200" cap="none" dirty="0" smtClean="0">
                    <a:latin typeface="Georgia" panose="02040502050405020303" pitchFamily="18" charset="0"/>
                    <a:ea typeface="AR P丸ゴシック体M" panose="020B0600010101010101" pitchFamily="50" charset="-128"/>
                  </a:rPr>
                  <a:t>tan(</a:t>
                </a:r>
                <a:r>
                  <a:rPr kumimoji="1" lang="en-US" altLang="ja-JP" sz="1200" cap="none" dirty="0" smtClean="0">
                    <a:latin typeface="AR P丸ゴシック体M" panose="020B0600010101010101" pitchFamily="50" charset="-128"/>
                    <a:ea typeface="AR P丸ゴシック体M" panose="020B0600010101010101" pitchFamily="50" charset="-128"/>
                  </a:rPr>
                  <a:t>α+</a:t>
                </a:r>
                <a:r>
                  <a:rPr lang="en-US" altLang="ja-JP" sz="1200" cap="none" dirty="0" smtClean="0">
                    <a:latin typeface="AR P丸ゴシック体M" panose="020B0600010101010101" pitchFamily="50" charset="-128"/>
                    <a:ea typeface="AR P丸ゴシック体M" panose="020B0600010101010101" pitchFamily="50" charset="-128"/>
                  </a:rPr>
                  <a:t>β) = 1</a:t>
                </a:r>
              </a:p>
              <a:p>
                <a:r>
                  <a:rPr kumimoji="1" lang="ja-JP" altLang="en-US" sz="1200" cap="none" dirty="0" smtClean="0">
                    <a:latin typeface="AR P丸ゴシック体M" panose="020B0600010101010101" pitchFamily="50" charset="-128"/>
                    <a:ea typeface="AR P丸ゴシック体M" panose="020B0600010101010101" pitchFamily="50" charset="-128"/>
                  </a:rPr>
                  <a:t>となる数をみつけると</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ja-JP" altLang="en-US" sz="1200" cap="none" dirty="0" smtClean="0">
                    <a:latin typeface="AR P丸ゴシック体M" panose="020B0600010101010101" pitchFamily="50" charset="-128"/>
                    <a:ea typeface="AR P丸ゴシック体M" panose="020B0600010101010101" pitchFamily="50" charset="-128"/>
                  </a:rPr>
                  <a:t>パイをふたつのアークタンジェントで書くことができます。</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ja-JP" altLang="en-US" sz="1200" cap="none" dirty="0" smtClean="0">
                    <a:latin typeface="AR P丸ゴシック体M" panose="020B0600010101010101" pitchFamily="50" charset="-128"/>
                    <a:ea typeface="AR P丸ゴシック体M" panose="020B0600010101010101" pitchFamily="50" charset="-128"/>
                  </a:rPr>
                  <a:t>たとえば</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en-US" altLang="ja-JP" sz="1200" cap="none" dirty="0" smtClean="0">
                    <a:latin typeface="Georgia" panose="02040502050405020303" pitchFamily="18" charset="0"/>
                    <a:ea typeface="AR P丸ゴシック体M" panose="020B0600010101010101" pitchFamily="50" charset="-128"/>
                  </a:rPr>
                  <a:t>tan(</a:t>
                </a:r>
                <a:r>
                  <a:rPr kumimoji="1" lang="en-US" altLang="ja-JP" sz="1200" cap="none" dirty="0" smtClean="0">
                    <a:latin typeface="AR P丸ゴシック体M" panose="020B0600010101010101" pitchFamily="50" charset="-128"/>
                    <a:ea typeface="AR P丸ゴシック体M" panose="020B0600010101010101" pitchFamily="50" charset="-128"/>
                  </a:rPr>
                  <a:t>α</a:t>
                </a:r>
                <a:r>
                  <a:rPr kumimoji="1" lang="en-US" altLang="ja-JP" sz="1200" cap="none" dirty="0" smtClean="0">
                    <a:latin typeface="Georgia" panose="02040502050405020303" pitchFamily="18" charset="0"/>
                    <a:ea typeface="AR P丸ゴシック体M" panose="020B0600010101010101" pitchFamily="50" charset="-128"/>
                  </a:rPr>
                  <a:t>)</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ja-JP" altLang="en-US" sz="1200" cap="none" dirty="0" smtClean="0">
                    <a:latin typeface="AR P丸ゴシック体M" panose="020B0600010101010101" pitchFamily="50" charset="-128"/>
                    <a:ea typeface="AR P丸ゴシック体M" panose="020B0600010101010101" pitchFamily="50" charset="-128"/>
                  </a:rPr>
                  <a:t>が</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en-US" altLang="ja-JP" sz="1200" b="0" i="0" cap="none" smtClean="0">
                    <a:latin typeface="Cambria Math" panose="02040503050406030204" pitchFamily="18" charset="0"/>
                  </a:rPr>
                  <a:t>1/2</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ja-JP" altLang="en-US" sz="1200" cap="none" dirty="0" smtClean="0">
                    <a:latin typeface="AR P丸ゴシック体M" panose="020B0600010101010101" pitchFamily="50" charset="-128"/>
                    <a:ea typeface="AR P丸ゴシック体M" panose="020B0600010101010101" pitchFamily="50" charset="-128"/>
                  </a:rPr>
                  <a:t>で</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en-US" altLang="ja-JP" sz="1200" cap="none" dirty="0" smtClean="0">
                    <a:latin typeface="Georgia" panose="02040502050405020303" pitchFamily="18" charset="0"/>
                    <a:ea typeface="AR P丸ゴシック体M" panose="020B0600010101010101" pitchFamily="50" charset="-128"/>
                  </a:rPr>
                  <a:t>tan(</a:t>
                </a:r>
                <a:r>
                  <a:rPr lang="en-US" altLang="ja-JP" sz="1200" cap="none" dirty="0" smtClean="0">
                    <a:latin typeface="AR P丸ゴシック体M" panose="020B0600010101010101" pitchFamily="50" charset="-128"/>
                    <a:ea typeface="AR P丸ゴシック体M" panose="020B0600010101010101" pitchFamily="50" charset="-128"/>
                  </a:rPr>
                  <a:t>β</a:t>
                </a:r>
                <a:r>
                  <a:rPr lang="en-US" altLang="ja-JP" sz="1200" cap="none" dirty="0" smtClean="0">
                    <a:latin typeface="Georgia" panose="02040502050405020303" pitchFamily="18" charset="0"/>
                    <a:ea typeface="AR P丸ゴシック体M" panose="020B0600010101010101" pitchFamily="50" charset="-128"/>
                  </a:rPr>
                  <a:t>)</a:t>
                </a:r>
                <a:r>
                  <a:rPr lang="en-US" altLang="ja-JP" sz="1200" cap="none" dirty="0" smtClean="0">
                    <a:latin typeface="AR P丸ゴシック体M" panose="020B0600010101010101" pitchFamily="50" charset="-128"/>
                    <a:ea typeface="AR P丸ゴシック体M" panose="020B0600010101010101" pitchFamily="50" charset="-128"/>
                  </a:rPr>
                  <a:t> </a:t>
                </a:r>
                <a:r>
                  <a:rPr lang="ja-JP" altLang="en-US" sz="1200" cap="none" dirty="0" smtClean="0">
                    <a:latin typeface="AR P丸ゴシック体M" panose="020B0600010101010101" pitchFamily="50" charset="-128"/>
                    <a:ea typeface="AR P丸ゴシック体M" panose="020B0600010101010101" pitchFamily="50" charset="-128"/>
                  </a:rPr>
                  <a:t>が</a:t>
                </a:r>
                <a:r>
                  <a:rPr lang="en-US" altLang="ja-JP" sz="1200" cap="none" dirty="0" smtClean="0">
                    <a:latin typeface="AR P丸ゴシック体M" panose="020B0600010101010101" pitchFamily="50" charset="-128"/>
                    <a:ea typeface="AR P丸ゴシック体M" panose="020B0600010101010101" pitchFamily="50" charset="-128"/>
                  </a:rPr>
                  <a:t> </a:t>
                </a:r>
                <a:r>
                  <a:rPr lang="en-US" altLang="ja-JP" sz="1200" b="0" i="0" cap="none" smtClean="0">
                    <a:latin typeface="Cambria Math" panose="02040503050406030204" pitchFamily="18" charset="0"/>
                  </a:rPr>
                  <a:t>1/3</a:t>
                </a:r>
                <a:r>
                  <a:rPr kumimoji="1" lang="ja-JP" altLang="en-US" dirty="0" smtClean="0"/>
                  <a:t>　だとうまいこといきまして</a:t>
                </a:r>
                <a:endParaRPr kumimoji="1" lang="en-US" altLang="ja-JP" dirty="0" smtClean="0"/>
              </a:p>
              <a:p>
                <a:r>
                  <a:rPr kumimoji="1" lang="ja-JP" altLang="en-US" dirty="0" smtClean="0"/>
                  <a:t>こんな公式ができます。</a:t>
                </a:r>
                <a:endParaRPr kumimoji="1" lang="en-US" altLang="ja-JP" dirty="0" smtClean="0"/>
              </a:p>
              <a:p>
                <a:r>
                  <a:rPr kumimoji="1" lang="ja-JP" altLang="en-US" dirty="0" smtClean="0"/>
                  <a:t>これをオイラーの公式といいます。</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7</a:t>
            </a:fld>
            <a:endParaRPr kumimoji="1" lang="ja-JP" altLang="en-US"/>
          </a:p>
        </p:txBody>
      </p:sp>
    </p:spTree>
    <p:extLst>
      <p:ext uri="{BB962C8B-B14F-4D97-AF65-F5344CB8AC3E}">
        <p14:creationId xmlns:p14="http://schemas.microsoft.com/office/powerpoint/2010/main" val="57568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3200" cap="none" dirty="0">
                <a:latin typeface="AR P丸ゴシック体M" panose="020B0600010101010101" pitchFamily="50" charset="-128"/>
                <a:ea typeface="AR P丸ゴシック体M" panose="020B0600010101010101" pitchFamily="50" charset="-128"/>
              </a:rPr>
              <a:t>同じ考え方でいろいろな公式が作られました</a:t>
            </a:r>
            <a:r>
              <a:rPr lang="ja-JP" altLang="en-US" sz="3200" cap="none" dirty="0">
                <a:latin typeface="AR P丸ゴシック体M" panose="020B0600010101010101" pitchFamily="50" charset="-128"/>
                <a:ea typeface="AR P丸ゴシック体M" panose="020B0600010101010101" pitchFamily="50" charset="-128"/>
              </a:rPr>
              <a:t>：</a:t>
            </a:r>
            <a:endParaRPr kumimoji="1" lang="en-US" altLang="ja-JP" sz="3200" cap="none" dirty="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a:latin typeface="AR P丸ゴシック体M" panose="020B0600010101010101" pitchFamily="50" charset="-128"/>
                <a:ea typeface="AR P丸ゴシック体M" panose="020B0600010101010101" pitchFamily="50" charset="-128"/>
              </a:rPr>
              <a:t>クラウゼンの公式はこういう公式です。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マチンの公式はこういう公式です。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ガウスの公式はこういう公式です。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分母が大きくなると収束が速くなるので、ガウスの公式はとても良い公式です。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3000" cap="none" dirty="0">
              <a:latin typeface="AR P丸ゴシック体M" panose="020B0600010101010101" pitchFamily="50" charset="-128"/>
              <a:ea typeface="AR P丸ゴシック体M" panose="020B0600010101010101" pitchFamily="50" charset="-128"/>
            </a:endParaRPr>
          </a:p>
          <a:p>
            <a:pPr marL="0" indent="0">
              <a:buNone/>
            </a:pPr>
            <a:endParaRPr lang="en-US" altLang="ja-JP" sz="30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8</a:t>
            </a:fld>
            <a:endParaRPr kumimoji="1" lang="ja-JP" altLang="en-US"/>
          </a:p>
        </p:txBody>
      </p:sp>
    </p:spTree>
    <p:extLst>
      <p:ext uri="{BB962C8B-B14F-4D97-AF65-F5344CB8AC3E}">
        <p14:creationId xmlns:p14="http://schemas.microsoft.com/office/powerpoint/2010/main" val="296772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indent="0">
                  <a:buNone/>
                </a:pPr>
                <a:r>
                  <a:rPr lang="ja-JP" altLang="en-US" sz="3200" b="0" dirty="0">
                    <a:latin typeface="AR P丸ゴシック体M" panose="020B0600010101010101" pitchFamily="50" charset="-128"/>
                    <a:ea typeface="AR P丸ゴシック体M" panose="020B0600010101010101" pitchFamily="50" charset="-128"/>
                  </a:rPr>
                  <a:t>その他にも円周率の公式はたくさんあります。</a:t>
                </a:r>
                <a:endParaRPr lang="en-US" altLang="ja-JP" sz="3200" b="0" dirty="0">
                  <a:latin typeface="AR P丸ゴシック体M" panose="020B0600010101010101" pitchFamily="50" charset="-128"/>
                  <a:ea typeface="AR P丸ゴシック体M" panose="020B0600010101010101" pitchFamily="50" charset="-128"/>
                </a:endParaRPr>
              </a:p>
              <a:p>
                <a:pPr marL="0" indent="0">
                  <a:buNone/>
                </a:pPr>
                <a:endParaRPr kumimoji="1" lang="en-US" altLang="ja-JP" sz="3200" b="0" cap="none" dirty="0">
                  <a:latin typeface="AR P丸ゴシック体M" panose="020B0600010101010101" pitchFamily="50" charset="-128"/>
                  <a:ea typeface="AR P丸ゴシック体M" panose="020B0600010101010101" pitchFamily="50" charset="-128"/>
                </a:endParaRPr>
              </a:p>
              <a:p>
                <a:pPr marL="0" indent="0">
                  <a:buNone/>
                </a:pPr>
                <a:r>
                  <a:rPr kumimoji="1" lang="ja-JP" altLang="en-US" sz="3200" cap="none" dirty="0">
                    <a:latin typeface="AR P丸ゴシック体M" panose="020B0600010101010101" pitchFamily="50" charset="-128"/>
                    <a:ea typeface="AR P丸ゴシック体M" panose="020B0600010101010101" pitchFamily="50" charset="-128"/>
                  </a:rPr>
                  <a:t>たとえば無限積の形で書く公式もあります</a:t>
                </a:r>
                <a:r>
                  <a:rPr lang="ja-JP" altLang="en-US" sz="3200" cap="none" dirty="0">
                    <a:latin typeface="AR P丸ゴシック体M" panose="020B0600010101010101" pitchFamily="50" charset="-128"/>
                    <a:ea typeface="AR P丸ゴシック体M" panose="020B0600010101010101" pitchFamily="50" charset="-128"/>
                  </a:rPr>
                  <a:t>：</a:t>
                </a:r>
                <a:endParaRPr kumimoji="1" lang="en-US" altLang="ja-JP" sz="3200" cap="none" dirty="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a:latin typeface="AR P丸ゴシック体M" panose="020B0600010101010101" pitchFamily="50" charset="-128"/>
                    <a:ea typeface="AR P丸ゴシック体M" panose="020B0600010101010101" pitchFamily="50" charset="-128"/>
                  </a:rPr>
                  <a:t>ウォリスの公式はこういう式です。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lgn="ctr">
                  <a:lnSpc>
                    <a:spcPct val="100000"/>
                  </a:lnSpc>
                  <a:spcBef>
                    <a:spcPts val="0"/>
                  </a:spcBef>
                  <a:buNone/>
                </a:pPr>
                <a14:m>
                  <m:oMath xmlns:m="http://schemas.openxmlformats.org/officeDocument/2006/math">
                    <m:r>
                      <m:rPr>
                        <m:sty m:val="p"/>
                      </m:rPr>
                      <a:rPr lang="en-US" altLang="ja-JP" sz="3200" i="1" cap="none" dirty="0" smtClean="0">
                        <a:latin typeface="Cambria Math" panose="02040503050406030204" pitchFamily="18" charset="0"/>
                      </a:rPr>
                      <m:t>π</m:t>
                    </m:r>
                  </m:oMath>
                </a14:m>
                <a:r>
                  <a:rPr lang="en-US" altLang="ja-JP" sz="3200" cap="none" dirty="0">
                    <a:latin typeface="AR P丸ゴシック体M" panose="020B0600010101010101" pitchFamily="50" charset="-128"/>
                    <a:ea typeface="AR P丸ゴシック体M" panose="020B0600010101010101" pitchFamily="50" charset="-128"/>
                  </a:rPr>
                  <a:t> = 2 × </a:t>
                </a:r>
                <a14:m>
                  <m:oMath xmlns:m="http://schemas.openxmlformats.org/officeDocument/2006/math">
                    <m:f>
                      <m:fPr>
                        <m:ctrlPr>
                          <a:rPr lang="en-US" altLang="ja-JP" sz="3200" i="1" cap="none" dirty="0" smtClean="0">
                            <a:latin typeface="Cambria Math" panose="02040503050406030204" pitchFamily="18" charset="0"/>
                          </a:rPr>
                        </m:ctrlPr>
                      </m:fPr>
                      <m:num>
                        <m:r>
                          <a:rPr lang="en-US" altLang="ja-JP" sz="3200" b="0" i="1" cap="none" dirty="0" smtClean="0">
                            <a:latin typeface="Cambria Math" panose="02040503050406030204" pitchFamily="18" charset="0"/>
                          </a:rPr>
                          <m:t>2</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2</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4</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4</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6</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6</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m:t>
                        </m:r>
                      </m:num>
                      <m:den>
                        <m:r>
                          <a:rPr lang="en-US" altLang="ja-JP" sz="3200" b="0" i="1" cap="none" dirty="0" smtClean="0">
                            <a:latin typeface="Cambria Math" panose="02040503050406030204" pitchFamily="18" charset="0"/>
                          </a:rPr>
                          <m:t>1</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3</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3</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5</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5</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7</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m:t>
                        </m:r>
                      </m:den>
                    </m:f>
                  </m:oMath>
                </a14:m>
                <a:endParaRPr lang="en-US" altLang="ja-JP" sz="3200" b="0" cap="none"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cap="none" dirty="0">
                    <a:latin typeface="AR P丸ゴシック体M" panose="020B0600010101010101" pitchFamily="50" charset="-128"/>
                    <a:ea typeface="AR P丸ゴシック体M" panose="020B0600010101010101" pitchFamily="50" charset="-128"/>
                  </a:rPr>
                  <a:t>インドの天才数学者ラマヌジャンは次のような公式も得ています：</a:t>
                </a:r>
                <a:endParaRPr lang="en-US" altLang="ja-JP" sz="3200" cap="none"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000" cap="none" dirty="0">
                    <a:latin typeface="AR P丸ゴシック体M" panose="020B0600010101010101" pitchFamily="50" charset="-128"/>
                    <a:ea typeface="AR P丸ゴシック体M" panose="020B0600010101010101" pitchFamily="50" charset="-128"/>
                  </a:rPr>
                  <a:t>ラマヌジャンの公式はこういう式です。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spcBef>
                    <a:spcPts val="0"/>
                  </a:spcBef>
                  <a:buNone/>
                </a:pPr>
                <a14:m>
                  <m:oMathPara xmlns:m="http://schemas.openxmlformats.org/officeDocument/2006/math">
                    <m:oMathParaPr>
                      <m:jc m:val="center"/>
                    </m:oMathParaPr>
                    <m:oMath xmlns:m="http://schemas.openxmlformats.org/officeDocument/2006/math">
                      <m:f>
                        <m:fPr>
                          <m:ctrlPr>
                            <a:rPr lang="en-US" altLang="ja-JP" sz="3200" i="1" cap="none" smtClean="0">
                              <a:latin typeface="Cambria Math" panose="02040503050406030204" pitchFamily="18" charset="0"/>
                            </a:rPr>
                          </m:ctrlPr>
                        </m:fPr>
                        <m:num>
                          <m:r>
                            <a:rPr lang="en-US" altLang="ja-JP" sz="3200" b="0" i="1" cap="none" smtClean="0">
                              <a:latin typeface="Cambria Math" panose="02040503050406030204" pitchFamily="18" charset="0"/>
                            </a:rPr>
                            <m:t>1</m:t>
                          </m:r>
                        </m:num>
                        <m:den>
                          <m:r>
                            <m:rPr>
                              <m:sty m:val="p"/>
                            </m:rPr>
                            <a:rPr lang="en-US" altLang="ja-JP" sz="3200" i="1" cap="none">
                              <a:latin typeface="Cambria Math" panose="02040503050406030204" pitchFamily="18" charset="0"/>
                            </a:rPr>
                            <m:t>π</m:t>
                          </m:r>
                        </m:den>
                      </m:f>
                      <m:r>
                        <a:rPr lang="en-US" altLang="ja-JP" sz="3200" b="0" i="1" cap="none" smtClean="0">
                          <a:latin typeface="Cambria Math" panose="02040503050406030204" pitchFamily="18" charset="0"/>
                        </a:rPr>
                        <m:t>= </m:t>
                      </m:r>
                      <m:f>
                        <m:fPr>
                          <m:ctrlPr>
                            <a:rPr lang="en-US" altLang="ja-JP" sz="3200" b="0" i="1" cap="none" smtClean="0">
                              <a:latin typeface="Cambria Math" panose="02040503050406030204" pitchFamily="18" charset="0"/>
                            </a:rPr>
                          </m:ctrlPr>
                        </m:fPr>
                        <m:num>
                          <m:rad>
                            <m:radPr>
                              <m:degHide m:val="on"/>
                              <m:ctrlPr>
                                <a:rPr lang="en-US" altLang="ja-JP" sz="3200" b="0" i="1" cap="none" smtClean="0">
                                  <a:latin typeface="Cambria Math" panose="02040503050406030204" pitchFamily="18" charset="0"/>
                                </a:rPr>
                              </m:ctrlPr>
                            </m:radPr>
                            <m:deg/>
                            <m:e>
                              <m:r>
                                <a:rPr lang="en-US" altLang="ja-JP" sz="3200" b="0" i="1" cap="none" smtClean="0">
                                  <a:latin typeface="Cambria Math" panose="02040503050406030204" pitchFamily="18" charset="0"/>
                                </a:rPr>
                                <m:t>8</m:t>
                              </m:r>
                            </m:e>
                          </m:rad>
                        </m:num>
                        <m:den>
                          <m:sSup>
                            <m:sSupPr>
                              <m:ctrlPr>
                                <a:rPr lang="en-US" altLang="ja-JP" sz="3200" b="0" i="1" cap="none" smtClean="0">
                                  <a:latin typeface="Cambria Math" panose="02040503050406030204" pitchFamily="18" charset="0"/>
                                </a:rPr>
                              </m:ctrlPr>
                            </m:sSupPr>
                            <m:e>
                              <m:r>
                                <a:rPr lang="en-US" altLang="ja-JP" sz="3200" b="0" i="1" cap="none" smtClean="0">
                                  <a:latin typeface="Cambria Math" panose="02040503050406030204" pitchFamily="18" charset="0"/>
                                </a:rPr>
                                <m:t>99</m:t>
                              </m:r>
                            </m:e>
                            <m:sup>
                              <m:r>
                                <a:rPr lang="en-US" altLang="ja-JP" sz="3200" b="0" i="1" cap="none" smtClean="0">
                                  <a:latin typeface="Cambria Math" panose="02040503050406030204" pitchFamily="18" charset="0"/>
                                </a:rPr>
                                <m:t>2</m:t>
                              </m:r>
                            </m:sup>
                          </m:sSup>
                        </m:den>
                      </m:f>
                      <m:r>
                        <a:rPr lang="en-US" altLang="ja-JP" sz="3200" b="0" i="1" cap="none" smtClean="0">
                          <a:latin typeface="Cambria Math" panose="02040503050406030204" pitchFamily="18" charset="0"/>
                        </a:rPr>
                        <m:t> </m:t>
                      </m:r>
                      <m:nary>
                        <m:naryPr>
                          <m:chr m:val="∑"/>
                          <m:ctrlPr>
                            <a:rPr lang="en-US" altLang="ja-JP" sz="3200" b="0" i="1" cap="none" smtClean="0">
                              <a:latin typeface="Cambria Math" panose="02040503050406030204" pitchFamily="18" charset="0"/>
                            </a:rPr>
                          </m:ctrlPr>
                        </m:naryPr>
                        <m:sub>
                          <m:r>
                            <m:rPr>
                              <m:brk m:alnAt="23"/>
                            </m:rPr>
                            <a:rPr lang="en-US" altLang="ja-JP" sz="3200" b="0" i="1" cap="none" smtClean="0">
                              <a:latin typeface="Cambria Math" panose="02040503050406030204" pitchFamily="18" charset="0"/>
                            </a:rPr>
                            <m:t>𝑛</m:t>
                          </m:r>
                          <m:r>
                            <a:rPr lang="en-US" altLang="ja-JP" sz="3200" b="0" i="1" cap="none" smtClean="0">
                              <a:latin typeface="Cambria Math" panose="02040503050406030204" pitchFamily="18" charset="0"/>
                            </a:rPr>
                            <m:t>=0</m:t>
                          </m:r>
                        </m:sub>
                        <m:sup>
                          <m:r>
                            <a:rPr lang="en-US" altLang="ja-JP" sz="3200" b="0" i="1" cap="none" smtClean="0">
                              <a:latin typeface="Cambria Math" panose="02040503050406030204" pitchFamily="18" charset="0"/>
                              <a:ea typeface="Cambria Math" panose="02040503050406030204" pitchFamily="18" charset="0"/>
                            </a:rPr>
                            <m:t>∞</m:t>
                          </m:r>
                        </m:sup>
                        <m:e>
                          <m:f>
                            <m:fPr>
                              <m:ctrlPr>
                                <a:rPr lang="en-US" altLang="ja-JP" sz="3200" b="0" i="1" cap="none" smtClean="0">
                                  <a:latin typeface="Cambria Math" panose="02040503050406030204" pitchFamily="18" charset="0"/>
                                </a:rPr>
                              </m:ctrlPr>
                            </m:fPr>
                            <m:num>
                              <m:d>
                                <m:dPr>
                                  <m:ctrlPr>
                                    <a:rPr lang="en-US" altLang="ja-JP" sz="3200" b="0" i="1" cap="none" smtClean="0">
                                      <a:latin typeface="Cambria Math" panose="02040503050406030204" pitchFamily="18" charset="0"/>
                                    </a:rPr>
                                  </m:ctrlPr>
                                </m:dPr>
                                <m:e>
                                  <m:r>
                                    <a:rPr lang="en-US" altLang="ja-JP" sz="3200" b="0" i="1" cap="none" smtClean="0">
                                      <a:latin typeface="Cambria Math" panose="02040503050406030204" pitchFamily="18" charset="0"/>
                                    </a:rPr>
                                    <m:t>4</m:t>
                                  </m:r>
                                  <m:r>
                                    <a:rPr lang="en-US" altLang="ja-JP" sz="3200" b="0" i="1" cap="none" smtClean="0">
                                      <a:latin typeface="Cambria Math" panose="02040503050406030204" pitchFamily="18" charset="0"/>
                                    </a:rPr>
                                    <m:t>𝑛</m:t>
                                  </m:r>
                                </m:e>
                              </m:d>
                              <m:r>
                                <a:rPr lang="en-US" altLang="ja-JP" sz="3200" b="0" i="1" cap="none" smtClean="0">
                                  <a:latin typeface="Cambria Math" panose="02040503050406030204" pitchFamily="18" charset="0"/>
                                </a:rPr>
                                <m:t>!</m:t>
                              </m:r>
                            </m:num>
                            <m:den>
                              <m:sSup>
                                <m:sSupPr>
                                  <m:ctrlPr>
                                    <a:rPr lang="en-US" altLang="ja-JP" sz="3200" b="0" i="1" cap="none" smtClean="0">
                                      <a:latin typeface="Cambria Math" panose="02040503050406030204" pitchFamily="18" charset="0"/>
                                    </a:rPr>
                                  </m:ctrlPr>
                                </m:sSupPr>
                                <m:e>
                                  <m:d>
                                    <m:dPr>
                                      <m:ctrlPr>
                                        <a:rPr lang="en-US" altLang="ja-JP" sz="3200" b="0" i="1" cap="none" smtClean="0">
                                          <a:latin typeface="Cambria Math" panose="02040503050406030204" pitchFamily="18" charset="0"/>
                                        </a:rPr>
                                      </m:ctrlPr>
                                    </m:dPr>
                                    <m:e>
                                      <m:sSup>
                                        <m:sSupPr>
                                          <m:ctrlPr>
                                            <a:rPr lang="en-US" altLang="ja-JP" sz="3200" i="1" cap="none">
                                              <a:latin typeface="Cambria Math" panose="02040503050406030204" pitchFamily="18" charset="0"/>
                                            </a:rPr>
                                          </m:ctrlPr>
                                        </m:sSupPr>
                                        <m:e>
                                          <m:r>
                                            <a:rPr lang="en-US" altLang="ja-JP" sz="3200" i="1" cap="none">
                                              <a:latin typeface="Cambria Math" panose="02040503050406030204" pitchFamily="18" charset="0"/>
                                            </a:rPr>
                                            <m:t>4</m:t>
                                          </m:r>
                                        </m:e>
                                        <m:sup>
                                          <m:r>
                                            <a:rPr lang="en-US" altLang="ja-JP" sz="3200" i="1" cap="none">
                                              <a:latin typeface="Cambria Math" panose="02040503050406030204" pitchFamily="18" charset="0"/>
                                            </a:rPr>
                                            <m:t>𝑛</m:t>
                                          </m:r>
                                        </m:sup>
                                      </m:sSup>
                                      <m:r>
                                        <a:rPr lang="en-US" altLang="ja-JP" sz="3200" i="1" cap="none">
                                          <a:latin typeface="Cambria Math" panose="02040503050406030204" pitchFamily="18" charset="0"/>
                                        </a:rPr>
                                        <m:t> × </m:t>
                                      </m:r>
                                      <m:r>
                                        <a:rPr lang="en-US" altLang="ja-JP" sz="3200" i="1" cap="none">
                                          <a:latin typeface="Cambria Math" panose="02040503050406030204" pitchFamily="18" charset="0"/>
                                        </a:rPr>
                                        <m:t>𝑛</m:t>
                                      </m:r>
                                      <m:r>
                                        <a:rPr lang="en-US" altLang="ja-JP" sz="3200" i="1" cap="none">
                                          <a:latin typeface="Cambria Math" panose="02040503050406030204" pitchFamily="18" charset="0"/>
                                        </a:rPr>
                                        <m:t>!</m:t>
                                      </m:r>
                                    </m:e>
                                  </m:d>
                                </m:e>
                                <m:sup>
                                  <m:r>
                                    <a:rPr lang="en-US" altLang="ja-JP" sz="3200" b="0" i="1" cap="none" smtClean="0">
                                      <a:latin typeface="Cambria Math" panose="02040503050406030204" pitchFamily="18" charset="0"/>
                                    </a:rPr>
                                    <m:t>4</m:t>
                                  </m:r>
                                </m:sup>
                              </m:sSup>
                            </m:den>
                          </m:f>
                          <m:r>
                            <a:rPr lang="en-US" altLang="ja-JP" sz="3200" b="0" i="1" cap="none" smtClean="0">
                              <a:latin typeface="Cambria Math" panose="02040503050406030204" pitchFamily="18" charset="0"/>
                            </a:rPr>
                            <m:t> </m:t>
                          </m:r>
                          <m:r>
                            <a:rPr lang="en-US" altLang="ja-JP" sz="3200" i="1" cap="none">
                              <a:latin typeface="Cambria Math" panose="02040503050406030204" pitchFamily="18" charset="0"/>
                            </a:rPr>
                            <m:t>×</m:t>
                          </m:r>
                          <m:r>
                            <a:rPr lang="en-US" altLang="ja-JP" sz="3200" b="0" i="1" cap="none" smtClean="0">
                              <a:latin typeface="Cambria Math" panose="02040503050406030204" pitchFamily="18" charset="0"/>
                            </a:rPr>
                            <m:t> </m:t>
                          </m:r>
                          <m:f>
                            <m:fPr>
                              <m:ctrlPr>
                                <a:rPr lang="en-US" altLang="ja-JP" sz="3200" b="0" i="1" cap="none" smtClean="0">
                                  <a:latin typeface="Cambria Math" panose="02040503050406030204" pitchFamily="18" charset="0"/>
                                </a:rPr>
                              </m:ctrlPr>
                            </m:fPr>
                            <m:num>
                              <m:r>
                                <a:rPr lang="en-US" altLang="ja-JP" sz="3200" b="0" i="1" cap="none" smtClean="0">
                                  <a:latin typeface="Cambria Math" panose="02040503050406030204" pitchFamily="18" charset="0"/>
                                </a:rPr>
                                <m:t>1103+26390</m:t>
                              </m:r>
                              <m:r>
                                <a:rPr lang="en-US" altLang="ja-JP" sz="3200" b="0" i="1" cap="none" smtClean="0">
                                  <a:latin typeface="Cambria Math" panose="02040503050406030204" pitchFamily="18" charset="0"/>
                                </a:rPr>
                                <m:t>𝑛</m:t>
                              </m:r>
                            </m:num>
                            <m:den>
                              <m:sSup>
                                <m:sSupPr>
                                  <m:ctrlPr>
                                    <a:rPr lang="en-US" altLang="ja-JP" sz="3200" b="0" i="1" cap="none" smtClean="0">
                                      <a:latin typeface="Cambria Math" panose="02040503050406030204" pitchFamily="18" charset="0"/>
                                    </a:rPr>
                                  </m:ctrlPr>
                                </m:sSupPr>
                                <m:e>
                                  <m:r>
                                    <a:rPr lang="en-US" altLang="ja-JP" sz="3200" b="0" i="1" cap="none" smtClean="0">
                                      <a:latin typeface="Cambria Math" panose="02040503050406030204" pitchFamily="18" charset="0"/>
                                    </a:rPr>
                                    <m:t>99</m:t>
                                  </m:r>
                                </m:e>
                                <m:sup>
                                  <m:r>
                                    <a:rPr lang="en-US" altLang="ja-JP" sz="3200" b="0" i="1" cap="none" smtClean="0">
                                      <a:latin typeface="Cambria Math" panose="02040503050406030204" pitchFamily="18" charset="0"/>
                                    </a:rPr>
                                    <m:t>4</m:t>
                                  </m:r>
                                  <m:r>
                                    <a:rPr lang="en-US" altLang="ja-JP" sz="3200" b="0" i="1" cap="none" smtClean="0">
                                      <a:latin typeface="Cambria Math" panose="02040503050406030204" pitchFamily="18" charset="0"/>
                                    </a:rPr>
                                    <m:t>𝑛</m:t>
                                  </m:r>
                                </m:sup>
                              </m:sSup>
                            </m:den>
                          </m:f>
                        </m:e>
                      </m:nary>
                    </m:oMath>
                  </m:oMathPara>
                </a14:m>
                <a:endParaRPr kumimoji="1" lang="ja-JP" altLang="en-US" dirty="0"/>
              </a:p>
            </p:txBody>
          </p:sp>
        </mc:Choice>
        <mc:Fallback xmlns="">
          <p:sp>
            <p:nvSpPr>
              <p:cNvPr id="3" name="ノート プレースホルダー 2"/>
              <p:cNvSpPr>
                <a:spLocks noGrp="1"/>
              </p:cNvSpPr>
              <p:nvPr>
                <p:ph type="body" idx="1"/>
              </p:nvPr>
            </p:nvSpPr>
            <p:spPr/>
            <p:txBody>
              <a:bodyPr/>
              <a:lstStyle/>
              <a:p>
                <a:pPr marL="0" indent="0">
                  <a:buNone/>
                </a:pPr>
                <a:r>
                  <a:rPr lang="ja-JP" altLang="en-US" sz="3200" b="0" dirty="0" smtClean="0">
                    <a:latin typeface="AR P丸ゴシック体M" panose="020B0600010101010101" pitchFamily="50" charset="-128"/>
                    <a:ea typeface="AR P丸ゴシック体M" panose="020B0600010101010101" pitchFamily="50" charset="-128"/>
                  </a:rPr>
                  <a:t>その他にも円周率の公式はたくさんあります。</a:t>
                </a:r>
                <a:endParaRPr lang="en-US" altLang="ja-JP" sz="3200" b="0" dirty="0" smtClean="0">
                  <a:latin typeface="AR P丸ゴシック体M" panose="020B0600010101010101" pitchFamily="50" charset="-128"/>
                  <a:ea typeface="AR P丸ゴシック体M" panose="020B0600010101010101" pitchFamily="50" charset="-128"/>
                </a:endParaRPr>
              </a:p>
              <a:p>
                <a:pPr marL="0" indent="0">
                  <a:buNone/>
                </a:pPr>
                <a:endParaRPr kumimoji="1" lang="en-US" altLang="ja-JP" sz="3200" b="0" cap="none" dirty="0" smtClean="0">
                  <a:latin typeface="AR P丸ゴシック体M" panose="020B0600010101010101" pitchFamily="50" charset="-128"/>
                  <a:ea typeface="AR P丸ゴシック体M" panose="020B0600010101010101" pitchFamily="50" charset="-128"/>
                </a:endParaRPr>
              </a:p>
              <a:p>
                <a:pPr marL="0" indent="0">
                  <a:buNone/>
                </a:pPr>
                <a:r>
                  <a:rPr kumimoji="1" lang="ja-JP" altLang="en-US" sz="3200" cap="none" dirty="0" smtClean="0">
                    <a:latin typeface="AR P丸ゴシック体M" panose="020B0600010101010101" pitchFamily="50" charset="-128"/>
                    <a:ea typeface="AR P丸ゴシック体M" panose="020B0600010101010101" pitchFamily="50" charset="-128"/>
                  </a:rPr>
                  <a:t>たとえば無限積の形で書く公式もあります</a:t>
                </a:r>
                <a:r>
                  <a:rPr lang="ja-JP" altLang="en-US" sz="3200" cap="none" dirty="0" smtClean="0">
                    <a:latin typeface="AR P丸ゴシック体M" panose="020B0600010101010101" pitchFamily="50" charset="-128"/>
                    <a:ea typeface="AR P丸ゴシック体M" panose="020B0600010101010101" pitchFamily="50" charset="-128"/>
                  </a:rPr>
                  <a:t>：</a:t>
                </a:r>
                <a:endParaRPr kumimoji="1" lang="en-US" altLang="ja-JP" sz="3200" cap="none" dirty="0" smtClean="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smtClean="0">
                    <a:latin typeface="AR P丸ゴシック体M" panose="020B0600010101010101" pitchFamily="50" charset="-128"/>
                    <a:ea typeface="AR P丸ゴシック体M" panose="020B0600010101010101" pitchFamily="50" charset="-128"/>
                  </a:rPr>
                  <a:t>ウォリスの公式はこういう式です</a:t>
                </a:r>
                <a:r>
                  <a:rPr lang="ja-JP" altLang="en-US" sz="3000" cap="none" dirty="0" smtClean="0">
                    <a:latin typeface="AR P丸ゴシック体M" panose="020B0600010101010101" pitchFamily="50" charset="-128"/>
                    <a:ea typeface="AR P丸ゴシック体M" panose="020B0600010101010101" pitchFamily="50" charset="-128"/>
                  </a:rPr>
                  <a:t>。</a:t>
                </a:r>
                <a:endParaRPr lang="en-US" altLang="ja-JP" sz="3000" cap="none" dirty="0" smtClean="0">
                  <a:latin typeface="AR P丸ゴシック体M" panose="020B0600010101010101" pitchFamily="50" charset="-128"/>
                  <a:ea typeface="AR P丸ゴシック体M" panose="020B0600010101010101" pitchFamily="50" charset="-128"/>
                </a:endParaRPr>
              </a:p>
              <a:p>
                <a:pPr marL="0" indent="0">
                  <a:buNone/>
                </a:pPr>
                <a:r>
                  <a:rPr lang="en-US" altLang="ja-JP" sz="3200" i="0" cap="none" dirty="0" smtClean="0">
                    <a:latin typeface="Cambria Math" panose="02040503050406030204" pitchFamily="18" charset="0"/>
                  </a:rPr>
                  <a:t>π</a:t>
                </a:r>
                <a:r>
                  <a:rPr lang="en-US" altLang="ja-JP" sz="3200" cap="none" dirty="0" smtClean="0">
                    <a:latin typeface="AR P丸ゴシック体M" panose="020B0600010101010101" pitchFamily="50" charset="-128"/>
                    <a:ea typeface="AR P丸ゴシック体M" panose="020B0600010101010101" pitchFamily="50" charset="-128"/>
                  </a:rPr>
                  <a:t> </a:t>
                </a:r>
                <a:r>
                  <a:rPr lang="en-US" altLang="ja-JP" sz="3200" cap="none" dirty="0">
                    <a:latin typeface="AR P丸ゴシック体M" panose="020B0600010101010101" pitchFamily="50" charset="-128"/>
                    <a:ea typeface="AR P丸ゴシック体M" panose="020B0600010101010101" pitchFamily="50" charset="-128"/>
                  </a:rPr>
                  <a:t>= </a:t>
                </a:r>
                <a:r>
                  <a:rPr lang="en-US" altLang="ja-JP" sz="3200" cap="none" dirty="0" smtClean="0">
                    <a:latin typeface="AR P丸ゴシック体M" panose="020B0600010101010101" pitchFamily="50" charset="-128"/>
                    <a:ea typeface="AR P丸ゴシック体M" panose="020B0600010101010101" pitchFamily="50" charset="-128"/>
                  </a:rPr>
                  <a:t>2 </a:t>
                </a:r>
                <a:r>
                  <a:rPr lang="en-US" altLang="ja-JP" sz="3200" cap="none" dirty="0">
                    <a:latin typeface="AR P丸ゴシック体M" panose="020B0600010101010101" pitchFamily="50" charset="-128"/>
                    <a:ea typeface="AR P丸ゴシック体M" panose="020B0600010101010101" pitchFamily="50" charset="-128"/>
                  </a:rPr>
                  <a:t>× </a:t>
                </a:r>
                <a:r>
                  <a:rPr lang="en-US" altLang="ja-JP" sz="3200" i="0" cap="none" dirty="0" smtClean="0">
                    <a:latin typeface="Cambria Math" panose="02040503050406030204" pitchFamily="18" charset="0"/>
                  </a:rPr>
                  <a:t>(</a:t>
                </a:r>
                <a:r>
                  <a:rPr lang="en-US" altLang="ja-JP" sz="3200" b="0" i="0" cap="none" dirty="0" smtClean="0">
                    <a:latin typeface="Cambria Math" panose="02040503050406030204" pitchFamily="18" charset="0"/>
                  </a:rPr>
                  <a:t>2</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2</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4</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4</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6</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6</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…)/(1</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3</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3</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5</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5</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7</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a:t>
                </a:r>
                <a:endParaRPr lang="en-US" altLang="ja-JP" sz="3200" b="0" cap="none" dirty="0" smtClean="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cap="none" dirty="0">
                    <a:latin typeface="AR P丸ゴシック体M" panose="020B0600010101010101" pitchFamily="50" charset="-128"/>
                    <a:ea typeface="AR P丸ゴシック体M" panose="020B0600010101010101" pitchFamily="50" charset="-128"/>
                  </a:rPr>
                  <a:t>インド</a:t>
                </a:r>
                <a:r>
                  <a:rPr lang="ja-JP" altLang="en-US" sz="3200" cap="none" dirty="0" smtClean="0">
                    <a:latin typeface="AR P丸ゴシック体M" panose="020B0600010101010101" pitchFamily="50" charset="-128"/>
                    <a:ea typeface="AR P丸ゴシック体M" panose="020B0600010101010101" pitchFamily="50" charset="-128"/>
                  </a:rPr>
                  <a:t>の天才数学者ラマヌジャンは次のような公式も得ています：</a:t>
                </a:r>
                <a:endParaRPr lang="en-US" altLang="ja-JP" sz="3200" cap="none" dirty="0" smtClean="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000" cap="none" dirty="0" smtClean="0">
                    <a:latin typeface="AR P丸ゴシック体M" panose="020B0600010101010101" pitchFamily="50" charset="-128"/>
                    <a:ea typeface="AR P丸ゴシック体M" panose="020B0600010101010101" pitchFamily="50" charset="-128"/>
                  </a:rPr>
                  <a:t>ラマヌジャン</a:t>
                </a:r>
                <a:r>
                  <a:rPr lang="ja-JP" altLang="en-US" sz="3000" cap="none" dirty="0">
                    <a:latin typeface="AR P丸ゴシック体M" panose="020B0600010101010101" pitchFamily="50" charset="-128"/>
                    <a:ea typeface="AR P丸ゴシック体M" panose="020B0600010101010101" pitchFamily="50" charset="-128"/>
                  </a:rPr>
                  <a:t>の</a:t>
                </a:r>
                <a:r>
                  <a:rPr lang="ja-JP" altLang="en-US" sz="3000" cap="none" dirty="0" smtClean="0">
                    <a:latin typeface="AR P丸ゴシック体M" panose="020B0600010101010101" pitchFamily="50" charset="-128"/>
                    <a:ea typeface="AR P丸ゴシック体M" panose="020B0600010101010101" pitchFamily="50" charset="-128"/>
                  </a:rPr>
                  <a:t>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spcBef>
                    <a:spcPts val="0"/>
                  </a:spcBef>
                  <a:buNone/>
                </a:pPr>
                <a:r>
                  <a:rPr lang="en-US" altLang="ja-JP" sz="3200" b="0" i="0" cap="none" dirty="0" smtClean="0">
                    <a:latin typeface="Cambria Math" panose="02040503050406030204" pitchFamily="18" charset="0"/>
                  </a:rPr>
                  <a:t>1/</a:t>
                </a:r>
                <a:r>
                  <a:rPr lang="en-US" altLang="ja-JP" sz="3200" i="0" cap="none" dirty="0">
                    <a:latin typeface="Cambria Math" panose="02040503050406030204" pitchFamily="18" charset="0"/>
                  </a:rPr>
                  <a:t>π</a:t>
                </a:r>
                <a:r>
                  <a:rPr lang="en-US" altLang="ja-JP" sz="3200" b="0" i="0" cap="none" dirty="0" smtClean="0">
                    <a:latin typeface="Cambria Math" panose="02040503050406030204" pitchFamily="18" charset="0"/>
                  </a:rPr>
                  <a:t>=  √8/〖99〗^2   ∑_(𝑛=0)</a:t>
                </a:r>
                <a:r>
                  <a:rPr lang="en-US" altLang="ja-JP" sz="3200" b="0" i="0" cap="none" dirty="0" smtClean="0">
                    <a:latin typeface="Cambria Math" panose="02040503050406030204" pitchFamily="18" charset="0"/>
                    <a:ea typeface="Cambria Math" panose="02040503050406030204" pitchFamily="18" charset="0"/>
                  </a:rPr>
                  <a:t>^∞▒〖(</a:t>
                </a:r>
                <a:r>
                  <a:rPr lang="en-US" altLang="ja-JP" sz="3200" b="0" i="0" cap="none" dirty="0" smtClean="0">
                    <a:latin typeface="Cambria Math" panose="02040503050406030204" pitchFamily="18" charset="0"/>
                  </a:rPr>
                  <a:t>4𝑛)!/(</a:t>
                </a:r>
                <a:r>
                  <a:rPr lang="en-US" altLang="ja-JP" sz="3200" i="0" cap="none" dirty="0">
                    <a:latin typeface="Cambria Math" panose="02040503050406030204" pitchFamily="18" charset="0"/>
                  </a:rPr>
                  <a:t>4^𝑛  × 𝑛!)</a:t>
                </a:r>
                <a:r>
                  <a:rPr lang="en-US" altLang="ja-JP" sz="3200" b="0" i="0" cap="none" dirty="0" smtClean="0">
                    <a:latin typeface="Cambria Math" panose="02040503050406030204" pitchFamily="18" charset="0"/>
                  </a:rPr>
                  <a:t>^4   </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 (1103+26390𝑛)/〖99〗^4𝑛 </a:t>
                </a:r>
                <a:r>
                  <a:rPr lang="en-US" altLang="ja-JP" sz="3200" b="0" i="0" cap="none" dirty="0" smtClean="0">
                    <a:latin typeface="Cambria Math" panose="02040503050406030204" pitchFamily="18" charset="0"/>
                    <a:ea typeface="Cambria Math" panose="02040503050406030204" pitchFamily="18" charset="0"/>
                  </a:rPr>
                  <a:t>〗</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9</a:t>
            </a:fld>
            <a:endParaRPr kumimoji="1" lang="ja-JP" altLang="en-US"/>
          </a:p>
        </p:txBody>
      </p:sp>
    </p:spTree>
    <p:extLst>
      <p:ext uri="{BB962C8B-B14F-4D97-AF65-F5344CB8AC3E}">
        <p14:creationId xmlns:p14="http://schemas.microsoft.com/office/powerpoint/2010/main" val="84146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latin typeface="AR P丸ゴシック体M" panose="020B0600010101010101" pitchFamily="50" charset="-128"/>
                <a:ea typeface="AR P丸ゴシック体M" panose="020B0600010101010101" pitchFamily="50" charset="-128"/>
              </a:rPr>
              <a:t>19</a:t>
            </a:r>
            <a:r>
              <a:rPr kumimoji="1" lang="ja-JP" altLang="en-US" sz="1200" dirty="0">
                <a:latin typeface="AR P丸ゴシック体M" panose="020B0600010101010101" pitchFamily="50" charset="-128"/>
                <a:ea typeface="AR P丸ゴシック体M" panose="020B0600010101010101" pitchFamily="50" charset="-128"/>
              </a:rPr>
              <a:t>世紀の数学者シャンクスは生涯をかけて円周率を小数点以下</a:t>
            </a:r>
            <a:r>
              <a:rPr kumimoji="1" lang="en-US" altLang="ja-JP" sz="1200" dirty="0">
                <a:latin typeface="AR P丸ゴシック体M" panose="020B0600010101010101" pitchFamily="50" charset="-128"/>
                <a:ea typeface="AR P丸ゴシック体M" panose="020B0600010101010101" pitchFamily="50" charset="-128"/>
              </a:rPr>
              <a:t>707</a:t>
            </a:r>
            <a:r>
              <a:rPr kumimoji="1" lang="ja-JP" altLang="en-US" sz="1200" dirty="0">
                <a:latin typeface="AR P丸ゴシック体M" panose="020B0600010101010101" pitchFamily="50" charset="-128"/>
                <a:ea typeface="AR P丸ゴシック体M" panose="020B0600010101010101" pitchFamily="50" charset="-128"/>
              </a:rPr>
              <a:t>桁求めました。</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ja-JP" altLang="en-US" sz="1200" dirty="0">
                <a:latin typeface="AR P丸ゴシック体M" panose="020B0600010101010101" pitchFamily="50" charset="-128"/>
                <a:ea typeface="AR P丸ゴシック体M" panose="020B0600010101010101" pitchFamily="50" charset="-128"/>
              </a:rPr>
              <a:t>その偉業を後世に伝えるため、自分のお墓にその数字を刻みました。</a:t>
            </a:r>
            <a:endParaRPr kumimoji="1" lang="en-US" altLang="ja-JP" sz="1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dirty="0">
                <a:latin typeface="AR P丸ゴシック体M" panose="020B0600010101010101" pitchFamily="50" charset="-128"/>
                <a:ea typeface="AR P丸ゴシック体M" panose="020B0600010101010101" pitchFamily="50" charset="-128"/>
              </a:rPr>
              <a:t>しかーし、コンピュータが発明され、円周率の計算が容易になると、</a:t>
            </a:r>
            <a:endParaRPr lang="en-US" altLang="ja-JP" sz="1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dirty="0">
                <a:latin typeface="AR P丸ゴシック体M" panose="020B0600010101010101" pitchFamily="50" charset="-128"/>
                <a:ea typeface="AR P丸ゴシック体M" panose="020B0600010101010101" pitchFamily="50" charset="-128"/>
              </a:rPr>
              <a:t>その数字の</a:t>
            </a:r>
            <a:r>
              <a:rPr lang="en-US" altLang="ja-JP" sz="1200" dirty="0">
                <a:latin typeface="AR P丸ゴシック体M" panose="020B0600010101010101" pitchFamily="50" charset="-128"/>
                <a:ea typeface="AR P丸ゴシック体M" panose="020B0600010101010101" pitchFamily="50" charset="-128"/>
              </a:rPr>
              <a:t>528</a:t>
            </a:r>
            <a:r>
              <a:rPr lang="ja-JP" altLang="en-US" sz="1200" dirty="0">
                <a:latin typeface="AR P丸ゴシック体M" panose="020B0600010101010101" pitchFamily="50" charset="-128"/>
                <a:ea typeface="AR P丸ゴシック体M" panose="020B0600010101010101" pitchFamily="50" charset="-128"/>
              </a:rPr>
              <a:t>桁目に間違いが見つかってしまいました。</a:t>
            </a:r>
            <a:endParaRPr kumimoji="1" lang="ja-JP" altLang="en-US" sz="1200"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10</a:t>
            </a:fld>
            <a:endParaRPr kumimoji="1" lang="ja-JP" altLang="en-US"/>
          </a:p>
        </p:txBody>
      </p:sp>
    </p:spTree>
    <p:extLst>
      <p:ext uri="{BB962C8B-B14F-4D97-AF65-F5344CB8AC3E}">
        <p14:creationId xmlns:p14="http://schemas.microsoft.com/office/powerpoint/2010/main" val="97146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38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381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9681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03292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928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504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9185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0110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58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78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144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5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46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397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686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82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832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517918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22877" y="2060441"/>
            <a:ext cx="8689976" cy="2062380"/>
          </a:xfrm>
        </p:spPr>
        <p:txBody>
          <a:bodyPr>
            <a:normAutofit/>
          </a:bodyPr>
          <a:lstStyle/>
          <a:p>
            <a:r>
              <a:rPr kumimoji="1" lang="ja-JP" altLang="en-US" sz="6000" dirty="0">
                <a:latin typeface="AR P丸ゴシック体M" panose="020B0600010101010101" pitchFamily="50" charset="-128"/>
                <a:ea typeface="AR P丸ゴシック体M" panose="020B0600010101010101" pitchFamily="50" charset="-128"/>
              </a:rPr>
              <a:t>円</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周</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率</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物</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語</a:t>
            </a:r>
            <a:br>
              <a:rPr kumimoji="1" lang="en-US" altLang="ja-JP" sz="6000" dirty="0">
                <a:latin typeface="AR P丸ゴシック体M" panose="020B0600010101010101" pitchFamily="50" charset="-128"/>
                <a:ea typeface="AR P丸ゴシック体M" panose="020B0600010101010101" pitchFamily="50" charset="-128"/>
              </a:rPr>
            </a:br>
            <a:r>
              <a:rPr lang="ja-JP" altLang="en-US" sz="4400" dirty="0">
                <a:latin typeface="+mn-ea"/>
                <a:ea typeface="AR P丸ゴシック体M" panose="020B0600010101010101"/>
              </a:rPr>
              <a:t>（下手なスライド</a:t>
            </a:r>
            <a:r>
              <a:rPr lang="en-US" altLang="ja-JP" sz="4400" dirty="0">
                <a:latin typeface="+mn-ea"/>
                <a:ea typeface="AR P丸ゴシック体M" panose="020B0600010101010101"/>
              </a:rPr>
              <a:t> version</a:t>
            </a:r>
            <a:r>
              <a:rPr lang="ja-JP" altLang="en-US" sz="4400" dirty="0">
                <a:latin typeface="+mn-ea"/>
                <a:ea typeface="AR P丸ゴシック体M" panose="020B0600010101010101"/>
              </a:rPr>
              <a:t>）</a:t>
            </a:r>
            <a:endParaRPr kumimoji="1" lang="ja-JP" altLang="en-US" sz="4400" dirty="0">
              <a:latin typeface="+mn-ea"/>
              <a:ea typeface="AR P丸ゴシック体M" panose="020B0600010101010101"/>
            </a:endParaRPr>
          </a:p>
        </p:txBody>
      </p:sp>
    </p:spTree>
    <p:extLst>
      <p:ext uri="{BB962C8B-B14F-4D97-AF65-F5344CB8AC3E}">
        <p14:creationId xmlns:p14="http://schemas.microsoft.com/office/powerpoint/2010/main" val="1145717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5" y="618517"/>
            <a:ext cx="10364451" cy="924533"/>
          </a:xfrm>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シャンクスの挑戦</a:t>
            </a:r>
          </a:p>
        </p:txBody>
      </p:sp>
      <p:sp>
        <p:nvSpPr>
          <p:cNvPr id="3" name="コンテンツ プレースホルダー 2"/>
          <p:cNvSpPr>
            <a:spLocks noGrp="1"/>
          </p:cNvSpPr>
          <p:nvPr>
            <p:ph sz="quarter" idx="13"/>
          </p:nvPr>
        </p:nvSpPr>
        <p:spPr>
          <a:xfrm>
            <a:off x="914400" y="1909891"/>
            <a:ext cx="10363826" cy="4462333"/>
          </a:xfrm>
        </p:spPr>
        <p:txBody>
          <a:bodyPr>
            <a:noAutofit/>
          </a:bodyPr>
          <a:lstStyle/>
          <a:p>
            <a:r>
              <a:rPr kumimoji="1" lang="en-US" altLang="ja-JP" sz="3200" dirty="0">
                <a:latin typeface="AR P丸ゴシック体M" panose="020B0600010101010101" pitchFamily="50" charset="-128"/>
                <a:ea typeface="AR P丸ゴシック体M" panose="020B0600010101010101" pitchFamily="50" charset="-128"/>
              </a:rPr>
              <a:t>19</a:t>
            </a:r>
            <a:r>
              <a:rPr kumimoji="1" lang="ja-JP" altLang="en-US" sz="3200" dirty="0">
                <a:latin typeface="AR P丸ゴシック体M" panose="020B0600010101010101" pitchFamily="50" charset="-128"/>
                <a:ea typeface="AR P丸ゴシック体M" panose="020B0600010101010101" pitchFamily="50" charset="-128"/>
              </a:rPr>
              <a:t>世紀の数学者シャンクスは生涯をかけて円周率を小数点以下</a:t>
            </a:r>
            <a:r>
              <a:rPr kumimoji="1" lang="en-US" altLang="ja-JP" sz="3200" dirty="0">
                <a:latin typeface="AR P丸ゴシック体M" panose="020B0600010101010101" pitchFamily="50" charset="-128"/>
                <a:ea typeface="AR P丸ゴシック体M" panose="020B0600010101010101" pitchFamily="50" charset="-128"/>
              </a:rPr>
              <a:t>707</a:t>
            </a:r>
            <a:r>
              <a:rPr kumimoji="1" lang="ja-JP" altLang="en-US" sz="3200" dirty="0">
                <a:latin typeface="AR P丸ゴシック体M" panose="020B0600010101010101" pitchFamily="50" charset="-128"/>
                <a:ea typeface="AR P丸ゴシック体M" panose="020B0600010101010101" pitchFamily="50" charset="-128"/>
              </a:rPr>
              <a:t>桁求めました。その偉業を後世に伝えるため、自分のお墓にその数字を刻みました。</a:t>
            </a:r>
            <a:endParaRPr kumimoji="1" lang="en-US" altLang="ja-JP" sz="3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3200" dirty="0">
                <a:latin typeface="AR P丸ゴシック体M" panose="020B0600010101010101" pitchFamily="50" charset="-128"/>
                <a:ea typeface="AR P丸ゴシック体M" panose="020B0600010101010101" pitchFamily="50" charset="-128"/>
              </a:rPr>
              <a:t>しかーし、コンピュータが発明され、円周率の計算が容易になると、その数字の</a:t>
            </a:r>
            <a:r>
              <a:rPr lang="en-US" altLang="ja-JP" sz="3200" dirty="0">
                <a:latin typeface="AR P丸ゴシック体M" panose="020B0600010101010101" pitchFamily="50" charset="-128"/>
                <a:ea typeface="AR P丸ゴシック体M" panose="020B0600010101010101" pitchFamily="50" charset="-128"/>
              </a:rPr>
              <a:t>528</a:t>
            </a:r>
            <a:r>
              <a:rPr lang="ja-JP" altLang="en-US" sz="3200" dirty="0">
                <a:latin typeface="AR P丸ゴシック体M" panose="020B0600010101010101" pitchFamily="50" charset="-128"/>
                <a:ea typeface="AR P丸ゴシック体M" panose="020B0600010101010101" pitchFamily="50" charset="-128"/>
              </a:rPr>
              <a:t>桁目に間違いが見つかってしまいました。</a:t>
            </a:r>
            <a:endParaRPr kumimoji="1" lang="ja-JP" altLang="en-US" sz="3200" dirty="0">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4259558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87790" y="887135"/>
            <a:ext cx="10860258" cy="5970865"/>
          </a:xfrm>
          <a:prstGeom prst="rect">
            <a:avLst/>
          </a:prstGeom>
          <a:noFill/>
        </p:spPr>
        <p:txBody>
          <a:bodyPr wrap="square" rtlCol="0">
            <a:spAutoFit/>
          </a:bodyPr>
          <a:lstStyle/>
          <a:p>
            <a:pPr>
              <a:lnSpc>
                <a:spcPct val="100000"/>
              </a:lnSpc>
            </a:pPr>
            <a:r>
              <a:rPr kumimoji="1" lang="ja-JP" altLang="en-US" sz="2800" dirty="0">
                <a:latin typeface="AR P丸ゴシック体M" pitchFamily="50" charset="-128"/>
                <a:ea typeface="AR P丸ゴシック体M" pitchFamily="50" charset="-128"/>
              </a:rPr>
              <a:t>オイラー先生は次のような公式を見つけました</a:t>
            </a:r>
            <a:r>
              <a:rPr lang="ja-JP" altLang="en-US" sz="2800" dirty="0">
                <a:latin typeface="AR P丸ゴシック体M" pitchFamily="50" charset="-128"/>
                <a:ea typeface="AR P丸ゴシック体M" pitchFamily="50" charset="-128"/>
              </a:rPr>
              <a:t>：</a:t>
            </a:r>
            <a:endParaRPr lang="en-US" altLang="ja-JP" sz="2800" dirty="0">
              <a:latin typeface="AR P丸ゴシック体M" pitchFamily="50" charset="-128"/>
              <a:ea typeface="AR P丸ゴシック体M" pitchFamily="50" charset="-128"/>
            </a:endParaRPr>
          </a:p>
          <a:p>
            <a:pPr>
              <a:lnSpc>
                <a:spcPct val="100000"/>
              </a:lnSpc>
            </a:pPr>
            <a:endParaRPr lang="en-US" altLang="ja-JP" sz="2800" dirty="0">
              <a:latin typeface="AR P丸ゴシック体M" pitchFamily="50" charset="-128"/>
              <a:ea typeface="AR P丸ゴシック体M" pitchFamily="50" charset="-128"/>
            </a:endParaRPr>
          </a:p>
          <a:p>
            <a:pPr>
              <a:lnSpc>
                <a:spcPct val="100000"/>
              </a:lnSpc>
            </a:pPr>
            <a:endParaRPr lang="en-US" altLang="ja-JP" sz="2800" dirty="0">
              <a:latin typeface="AR P丸ゴシック体M" pitchFamily="50" charset="-128"/>
              <a:ea typeface="AR P丸ゴシック体M" pitchFamily="50" charset="-128"/>
            </a:endParaRPr>
          </a:p>
          <a:p>
            <a:pPr>
              <a:lnSpc>
                <a:spcPct val="100000"/>
              </a:lnSpc>
            </a:pPr>
            <a:endParaRPr lang="en-US" altLang="ja-JP" sz="2800" dirty="0">
              <a:latin typeface="AR P丸ゴシック体M" pitchFamily="50" charset="-128"/>
              <a:ea typeface="AR P丸ゴシック体M" pitchFamily="50" charset="-128"/>
            </a:endParaRPr>
          </a:p>
          <a:p>
            <a:r>
              <a:rPr kumimoji="1" lang="ja-JP" altLang="en-US" sz="2800" dirty="0">
                <a:latin typeface="AR P丸ゴシック体M" pitchFamily="50" charset="-128"/>
                <a:ea typeface="AR P丸ゴシック体M" pitchFamily="50" charset="-128"/>
              </a:rPr>
              <a:t>これはリーマンの</a:t>
            </a:r>
            <a:r>
              <a:rPr lang="ja-JP" altLang="en-US" sz="2800" dirty="0">
                <a:latin typeface="AR P丸ゴシック体M" pitchFamily="50" charset="-128"/>
                <a:ea typeface="AR P丸ゴシック体M" pitchFamily="50" charset="-128"/>
              </a:rPr>
              <a:t>ゼータ関数</a:t>
            </a:r>
            <a:r>
              <a:rPr kumimoji="1" lang="ja-JP" altLang="en-US" sz="2800" dirty="0">
                <a:latin typeface="AR P丸ゴシック体M" pitchFamily="50" charset="-128"/>
                <a:ea typeface="AR P丸ゴシック体M" pitchFamily="50" charset="-128"/>
              </a:rPr>
              <a:t>という関数の </a:t>
            </a:r>
            <a:r>
              <a:rPr lang="en-US" altLang="ja-JP" sz="2800" i="1" dirty="0">
                <a:latin typeface="Georgia" pitchFamily="18" charset="0"/>
                <a:ea typeface="AR P丸ゴシック体M" pitchFamily="50" charset="-128"/>
              </a:rPr>
              <a:t>s</a:t>
            </a:r>
            <a:r>
              <a:rPr kumimoji="1" lang="en-US" altLang="ja-JP" sz="2800" dirty="0">
                <a:latin typeface="Georgia" pitchFamily="18" charset="0"/>
                <a:ea typeface="AR P丸ゴシック体M" pitchFamily="50" charset="-128"/>
              </a:rPr>
              <a:t> = 2 </a:t>
            </a:r>
            <a:r>
              <a:rPr kumimoji="1" lang="ja-JP" altLang="en-US" sz="2800" dirty="0" err="1">
                <a:latin typeface="AR P丸ゴシック体M" pitchFamily="50" charset="-128"/>
                <a:ea typeface="AR P丸ゴシック体M" pitchFamily="50" charset="-128"/>
              </a:rPr>
              <a:t>での</a:t>
            </a:r>
            <a:r>
              <a:rPr kumimoji="1" lang="ja-JP" altLang="en-US" sz="2800" dirty="0">
                <a:latin typeface="AR P丸ゴシック体M" pitchFamily="50" charset="-128"/>
                <a:ea typeface="AR P丸ゴシック体M" pitchFamily="50" charset="-128"/>
              </a:rPr>
              <a:t>値が円周率で表されるという公式です。</a:t>
            </a:r>
            <a:endParaRPr kumimoji="1" lang="en-US" altLang="ja-JP" sz="2800" dirty="0">
              <a:latin typeface="AR P丸ゴシック体M" pitchFamily="50" charset="-128"/>
              <a:ea typeface="AR P丸ゴシック体M" pitchFamily="50" charset="-128"/>
            </a:endParaRPr>
          </a:p>
          <a:p>
            <a:endParaRPr kumimoji="1" lang="en-US" altLang="ja-JP" sz="2800" dirty="0">
              <a:latin typeface="AR P丸ゴシック体M" pitchFamily="50" charset="-128"/>
              <a:ea typeface="AR P丸ゴシック体M" pitchFamily="50" charset="-128"/>
            </a:endParaRPr>
          </a:p>
          <a:p>
            <a:endParaRPr kumimoji="1" lang="en-US" altLang="ja-JP" sz="2800" dirty="0">
              <a:latin typeface="AR P丸ゴシック体M" pitchFamily="50" charset="-128"/>
              <a:ea typeface="AR P丸ゴシック体M" pitchFamily="50" charset="-128"/>
            </a:endParaRPr>
          </a:p>
          <a:p>
            <a:endParaRPr kumimoji="1" lang="en-US" altLang="ja-JP" sz="2800" dirty="0">
              <a:latin typeface="AR P丸ゴシック体M" pitchFamily="50" charset="-128"/>
              <a:ea typeface="AR P丸ゴシック体M" pitchFamily="50" charset="-128"/>
            </a:endParaRPr>
          </a:p>
          <a:p>
            <a:r>
              <a:rPr lang="ja-JP" altLang="en-US" sz="2800" dirty="0">
                <a:latin typeface="AR P丸ゴシック体M" pitchFamily="50" charset="-128"/>
                <a:ea typeface="AR P丸ゴシック体M" pitchFamily="50" charset="-128"/>
              </a:rPr>
              <a:t>リーマンのゼータ関数は素数の情報をすべて含んでいる関数であると信じられています。素数の秘密を秘めた関数と円周率が結びついているというのはとても興味深いことです。このゼータ関数についての予想が世紀の未解決問題「リーマン予想」です。</a:t>
            </a:r>
            <a:endParaRPr kumimoji="1" lang="ja-JP" altLang="en-US" sz="2800" dirty="0">
              <a:latin typeface="AR P丸ゴシック体M" pitchFamily="50" charset="-128"/>
              <a:ea typeface="AR P丸ゴシック体M" pitchFamily="50" charset="-128"/>
            </a:endParaRPr>
          </a:p>
          <a:p>
            <a:endParaRPr kumimoji="1" lang="ja-JP" altLang="en-US" dirty="0"/>
          </a:p>
        </p:txBody>
      </p:sp>
      <p:sp>
        <p:nvSpPr>
          <p:cNvPr id="2" name="タイトル 1"/>
          <p:cNvSpPr>
            <a:spLocks noGrp="1"/>
          </p:cNvSpPr>
          <p:nvPr>
            <p:ph type="title"/>
          </p:nvPr>
        </p:nvSpPr>
        <p:spPr>
          <a:xfrm>
            <a:off x="1035693" y="140850"/>
            <a:ext cx="10364451" cy="838808"/>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ゼータ関数との関係</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xmlns:a14="http://schemas.microsoft.com/office/drawing/2010/main">
        <mc:Choice Requires="a14">
          <p:sp>
            <p:nvSpPr>
              <p:cNvPr id="33794" name="Object 2"/>
              <p:cNvSpPr txBox="1"/>
              <p:nvPr/>
            </p:nvSpPr>
            <p:spPr bwMode="auto">
              <a:xfrm>
                <a:off x="3959789" y="1513515"/>
                <a:ext cx="4551166" cy="982792"/>
              </a:xfrm>
              <a:prstGeom prst="rect">
                <a:avLst/>
              </a:prstGeom>
              <a:noFill/>
            </p:spPr>
            <p:txBody>
              <a:bodyPr>
                <a:normAutofit fontScale="85000" lnSpcReduction="10000"/>
              </a:bodyPr>
              <a:lstStyle/>
              <a:p>
                <a:pPr/>
                <a14:m>
                  <m:oMathPara xmlns:m="http://schemas.openxmlformats.org/officeDocument/2006/math">
                    <m:oMathParaPr>
                      <m:jc m:val="centerGroup"/>
                    </m:oMathParaPr>
                    <m:oMath xmlns:m="http://schemas.openxmlformats.org/officeDocument/2006/math">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1</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4</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m:rPr>
                                  <m:sty m:val="p"/>
                                </m:rPr>
                                <a:rPr lang="ja-JP" altLang="en-US" sz="3200" i="1">
                                  <a:solidFill>
                                    <a:srgbClr val="000000"/>
                                  </a:solidFill>
                                  <a:latin typeface="Cambria Math" panose="02040503050406030204" pitchFamily="18" charset="0"/>
                                </a:rPr>
                                <m:t>π</m:t>
                              </m:r>
                            </m:e>
                            <m:sup>
                              <m:r>
                                <a:rPr lang="ja-JP" altLang="en-US" sz="3200" i="1">
                                  <a:solidFill>
                                    <a:srgbClr val="000000"/>
                                  </a:solidFill>
                                  <a:latin typeface="Cambria Math" panose="02040503050406030204" pitchFamily="18" charset="0"/>
                                </a:rPr>
                                <m:t>2</m:t>
                              </m:r>
                            </m:sup>
                          </m:sSup>
                        </m:num>
                        <m:den>
                          <m:r>
                            <a:rPr lang="ja-JP" altLang="en-US" sz="3200" i="1">
                              <a:solidFill>
                                <a:srgbClr val="000000"/>
                              </a:solidFill>
                              <a:latin typeface="Cambria Math" panose="02040503050406030204" pitchFamily="18" charset="0"/>
                            </a:rPr>
                            <m:t>6</m:t>
                          </m:r>
                        </m:den>
                      </m:f>
                    </m:oMath>
                  </m:oMathPara>
                </a14:m>
                <a:endParaRPr lang="ja-JP" altLang="en-US" sz="3200" dirty="0"/>
              </a:p>
            </p:txBody>
          </p:sp>
        </mc:Choice>
        <mc:Fallback xmlns="">
          <p:sp>
            <p:nvSpPr>
              <p:cNvPr id="33794" name="Object 2"/>
              <p:cNvSpPr txBox="1">
                <a:spLocks noRot="1" noChangeAspect="1" noMove="1" noResize="1" noEditPoints="1" noAdjustHandles="1" noChangeArrowheads="1" noChangeShapeType="1" noTextEdit="1"/>
              </p:cNvSpPr>
              <p:nvPr/>
            </p:nvSpPr>
            <p:spPr bwMode="auto">
              <a:xfrm>
                <a:off x="3959789" y="1513515"/>
                <a:ext cx="4551166" cy="98279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795" name="Object 3"/>
              <p:cNvSpPr txBox="1"/>
              <p:nvPr/>
            </p:nvSpPr>
            <p:spPr bwMode="auto">
              <a:xfrm>
                <a:off x="3701758" y="3564021"/>
                <a:ext cx="5146821" cy="998331"/>
              </a:xfrm>
              <a:prstGeom prst="rect">
                <a:avLst/>
              </a:prstGeom>
              <a:noFill/>
            </p:spPr>
            <p:txBody>
              <a:bodyPr>
                <a:normAutofit fontScale="925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ζ</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𝑠</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1</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4</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oMath>
                  </m:oMathPara>
                </a14:m>
                <a:endParaRPr lang="ja-JP" altLang="en-US" sz="3200" dirty="0"/>
              </a:p>
            </p:txBody>
          </p:sp>
        </mc:Choice>
        <mc:Fallback xmlns="">
          <p:sp>
            <p:nvSpPr>
              <p:cNvPr id="33795" name="Object 3"/>
              <p:cNvSpPr txBox="1">
                <a:spLocks noRot="1" noChangeAspect="1" noMove="1" noResize="1" noEditPoints="1" noAdjustHandles="1" noChangeArrowheads="1" noChangeShapeType="1" noTextEdit="1"/>
              </p:cNvSpPr>
              <p:nvPr/>
            </p:nvSpPr>
            <p:spPr bwMode="auto">
              <a:xfrm>
                <a:off x="3701758" y="3564021"/>
                <a:ext cx="5146821" cy="998331"/>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2794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参考文献</a:t>
            </a:r>
          </a:p>
        </p:txBody>
      </p:sp>
      <p:sp>
        <p:nvSpPr>
          <p:cNvPr id="4" name="テキスト ボックス 3"/>
          <p:cNvSpPr txBox="1"/>
          <p:nvPr/>
        </p:nvSpPr>
        <p:spPr>
          <a:xfrm>
            <a:off x="1181686" y="2214694"/>
            <a:ext cx="10096539" cy="3564053"/>
          </a:xfrm>
          <a:prstGeom prst="rect">
            <a:avLst/>
          </a:prstGeom>
          <a:noFill/>
        </p:spPr>
        <p:txBody>
          <a:bodyPr wrap="square" rtlCol="0">
            <a:spAutoFit/>
          </a:bodyPr>
          <a:lstStyle/>
          <a:p>
            <a:pPr indent="266700">
              <a:lnSpc>
                <a:spcPct val="120000"/>
              </a:lnSpc>
              <a:spcBef>
                <a:spcPts val="2400"/>
              </a:spcBef>
              <a:buFont typeface="Arial" pitchFamily="34" charset="0"/>
              <a:buChar char="•"/>
            </a:pPr>
            <a:r>
              <a:rPr kumimoji="1" lang="ja-JP" altLang="en-US" sz="3200" dirty="0">
                <a:latin typeface="AR P丸ゴシック体M" pitchFamily="50" charset="-128"/>
                <a:ea typeface="AR P丸ゴシック体M" pitchFamily="50" charset="-128"/>
              </a:rPr>
              <a:t>ペートル・ベックマン著、田尾陽一・清水</a:t>
            </a:r>
            <a:r>
              <a:rPr lang="ja-JP" altLang="en-US" sz="3200" dirty="0">
                <a:latin typeface="AR P丸ゴシック体M" pitchFamily="50" charset="-128"/>
                <a:ea typeface="AR P丸ゴシック体M" pitchFamily="50" charset="-128"/>
              </a:rPr>
              <a:t>韶光訳、</a:t>
            </a:r>
            <a:r>
              <a:rPr lang="en-US" altLang="ja-JP" sz="3200" dirty="0">
                <a:latin typeface="+mj-ea"/>
                <a:ea typeface="+mj-ea"/>
              </a:rPr>
              <a:t>π</a:t>
            </a:r>
            <a:r>
              <a:rPr lang="ja-JP" altLang="en-US" sz="3200" dirty="0">
                <a:latin typeface="AR P丸ゴシック体M" pitchFamily="50" charset="-128"/>
                <a:ea typeface="AR P丸ゴシック体M" pitchFamily="50" charset="-128"/>
              </a:rPr>
              <a:t>の歴史（ちくま学芸文庫）</a:t>
            </a:r>
            <a:endParaRPr lang="en-US" altLang="ja-JP" sz="3200" dirty="0">
              <a:latin typeface="AR P丸ゴシック体M" pitchFamily="50" charset="-128"/>
              <a:ea typeface="AR P丸ゴシック体M" pitchFamily="50" charset="-128"/>
            </a:endParaRPr>
          </a:p>
          <a:p>
            <a:pPr indent="266700">
              <a:lnSpc>
                <a:spcPct val="120000"/>
              </a:lnSpc>
              <a:spcBef>
                <a:spcPts val="1800"/>
              </a:spcBef>
              <a:buFont typeface="Arial" pitchFamily="34" charset="0"/>
              <a:buChar char="•"/>
            </a:pPr>
            <a:r>
              <a:rPr kumimoji="1" lang="ja-JP" altLang="en-US" sz="3200" dirty="0">
                <a:latin typeface="AR P丸ゴシック体M" pitchFamily="50" charset="-128"/>
                <a:ea typeface="AR P丸ゴシック体M" pitchFamily="50" charset="-128"/>
              </a:rPr>
              <a:t>一松信著、数のエッセイ（ちくま学芸文庫）</a:t>
            </a:r>
            <a:endParaRPr kumimoji="1" lang="en-US" altLang="ja-JP" sz="3200" dirty="0">
              <a:latin typeface="AR P丸ゴシック体M" pitchFamily="50" charset="-128"/>
              <a:ea typeface="AR P丸ゴシック体M" pitchFamily="50" charset="-128"/>
            </a:endParaRPr>
          </a:p>
          <a:p>
            <a:pPr indent="266700">
              <a:lnSpc>
                <a:spcPct val="120000"/>
              </a:lnSpc>
              <a:spcBef>
                <a:spcPts val="1800"/>
              </a:spcBef>
              <a:buFont typeface="Arial" pitchFamily="34" charset="0"/>
              <a:buChar char="•"/>
            </a:pPr>
            <a:r>
              <a:rPr kumimoji="1" lang="en-US" altLang="ja-JP" sz="3200" dirty="0" err="1">
                <a:latin typeface="AR P丸ゴシック体M" pitchFamily="50" charset="-128"/>
                <a:ea typeface="AR P丸ゴシック体M" pitchFamily="50" charset="-128"/>
              </a:rPr>
              <a:t>Ke!san</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生活や実務に役立つ高精度計算サイト</a:t>
            </a:r>
            <a:endParaRPr kumimoji="1" lang="en-US" altLang="ja-JP" sz="3200" dirty="0">
              <a:latin typeface="AR P丸ゴシック体M" pitchFamily="50" charset="-128"/>
              <a:ea typeface="AR P丸ゴシック体M" pitchFamily="50" charset="-128"/>
            </a:endParaRPr>
          </a:p>
          <a:p>
            <a:pPr indent="266700">
              <a:spcBef>
                <a:spcPts val="1200"/>
              </a:spcBef>
            </a:pPr>
            <a:r>
              <a:rPr kumimoji="1" lang="en-US" altLang="ja-JP" sz="3200" dirty="0">
                <a:latin typeface="AR P丸ゴシック体M" pitchFamily="50" charset="-128"/>
                <a:ea typeface="AR P丸ゴシック体M" pitchFamily="50" charset="-128"/>
              </a:rPr>
              <a:t> 	http://keisan.casio.jp/exec/system/1259062282</a:t>
            </a:r>
            <a:endParaRPr kumimoji="1" lang="ja-JP" altLang="en-US" sz="3200" dirty="0">
              <a:latin typeface="AR P丸ゴシック体M" pitchFamily="50" charset="-128"/>
              <a:ea typeface="AR P丸ゴシック体M" pitchFamily="50" charset="-128"/>
            </a:endParaRPr>
          </a:p>
        </p:txBody>
      </p:sp>
    </p:spTree>
    <p:extLst>
      <p:ext uri="{BB962C8B-B14F-4D97-AF65-F5344CB8AC3E}">
        <p14:creationId xmlns:p14="http://schemas.microsoft.com/office/powerpoint/2010/main" val="1057760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875674" y="2767143"/>
            <a:ext cx="10363826" cy="1500058"/>
          </a:xfrm>
        </p:spPr>
        <p:txBody>
          <a:bodyPr>
            <a:normAutofit/>
          </a:bodyPr>
          <a:lstStyle/>
          <a:p>
            <a:pPr marL="0" indent="0" algn="ctr">
              <a:buNone/>
            </a:pPr>
            <a:r>
              <a:rPr kumimoji="1" lang="ja-JP" altLang="en-US" sz="4000" dirty="0">
                <a:latin typeface="AR P丸ゴシック体M" panose="020B0600010101010101" pitchFamily="50" charset="-128"/>
                <a:ea typeface="AR P丸ゴシック体M" panose="020B0600010101010101" pitchFamily="50" charset="-128"/>
              </a:rPr>
              <a:t>ご清聴ありがとうございました。</a:t>
            </a:r>
          </a:p>
        </p:txBody>
      </p:sp>
    </p:spTree>
    <p:extLst>
      <p:ext uri="{BB962C8B-B14F-4D97-AF65-F5344CB8AC3E}">
        <p14:creationId xmlns:p14="http://schemas.microsoft.com/office/powerpoint/2010/main" val="403411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06110"/>
            <a:ext cx="10364451" cy="910245"/>
          </a:xfrm>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目　次</a:t>
            </a:r>
          </a:p>
        </p:txBody>
      </p:sp>
      <p:sp>
        <p:nvSpPr>
          <p:cNvPr id="3" name="コンテンツ プレースホルダー 2"/>
          <p:cNvSpPr>
            <a:spLocks noGrp="1"/>
          </p:cNvSpPr>
          <p:nvPr>
            <p:ph sz="quarter" idx="13"/>
          </p:nvPr>
        </p:nvSpPr>
        <p:spPr>
          <a:xfrm>
            <a:off x="1159327" y="1685836"/>
            <a:ext cx="9873343" cy="5147177"/>
          </a:xfrm>
        </p:spPr>
        <p:txBody>
          <a:bodyPr>
            <a:normAutofit fontScale="70000" lnSpcReduction="20000"/>
          </a:bodyPr>
          <a:lstStyle/>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今日は円周率について次のような内容でお話しします。</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何桁言えるかな？</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近似分数</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幾何学的に近似値を求める方法</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逆三角関数を用いた公式</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その他の</a:t>
            </a:r>
            <a:r>
              <a:rPr kumimoji="1" lang="ja-JP" altLang="en-US" sz="4100" dirty="0">
                <a:latin typeface="AR P丸ゴシック体M" panose="020B0600010101010101" pitchFamily="50" charset="-128"/>
                <a:ea typeface="AR P丸ゴシック体M" panose="020B0600010101010101" pitchFamily="50" charset="-128"/>
              </a:rPr>
              <a:t>公式</a:t>
            </a:r>
            <a:endParaRPr kumimoji="1" lang="en-US" altLang="ja-JP" sz="4100" dirty="0">
              <a:latin typeface="AR P丸ゴシック体M" panose="020B0600010101010101" pitchFamily="50" charset="-128"/>
              <a:ea typeface="AR P丸ゴシック体M" panose="020B0600010101010101" pitchFamily="50" charset="-128"/>
            </a:endParaRPr>
          </a:p>
          <a:p>
            <a:pPr lvl="1"/>
            <a:r>
              <a:rPr kumimoji="1" lang="ja-JP" altLang="en-US" sz="4100" dirty="0">
                <a:latin typeface="AR P丸ゴシック体M" panose="020B0600010101010101" pitchFamily="50" charset="-128"/>
                <a:ea typeface="AR P丸ゴシック体M" panose="020B0600010101010101" pitchFamily="50" charset="-128"/>
              </a:rPr>
              <a:t>シャンクスの挑戦</a:t>
            </a:r>
            <a:endParaRPr kumimoji="1"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ゼータ関数との関係　　　　　　　　　などです。</a:t>
            </a:r>
            <a:endParaRPr kumimoji="1" lang="en-US" altLang="ja-JP" sz="4100" dirty="0">
              <a:latin typeface="AR P丸ゴシック体M" panose="020B0600010101010101" pitchFamily="50" charset="-128"/>
              <a:ea typeface="AR P丸ゴシック体M" panose="020B0600010101010101" pitchFamily="50" charset="-128"/>
            </a:endParaRPr>
          </a:p>
          <a:p>
            <a:endParaRPr kumimoji="1" lang="en-US" altLang="ja-JP" dirty="0">
              <a:latin typeface="AR P丸ゴシック体M" panose="020B0600010101010101" pitchFamily="50" charset="-128"/>
              <a:ea typeface="AR P丸ゴシック体M" panose="020B0600010101010101" pitchFamily="50" charset="-128"/>
            </a:endParaRPr>
          </a:p>
          <a:p>
            <a:endParaRPr kumimoji="1" lang="ja-JP" altLang="en-US" dirty="0"/>
          </a:p>
        </p:txBody>
      </p:sp>
    </p:spTree>
    <p:extLst>
      <p:ext uri="{BB962C8B-B14F-4D97-AF65-F5344CB8AC3E}">
        <p14:creationId xmlns:p14="http://schemas.microsoft.com/office/powerpoint/2010/main" val="92821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343054"/>
            <a:ext cx="10364451" cy="1003454"/>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何桁言えるかな？</a:t>
            </a:r>
            <a:endParaRPr lang="en-US" altLang="ja-JP" sz="4000" b="1" dirty="0">
              <a:latin typeface="AR P丸ゴシック体M" panose="020B0600010101010101" pitchFamily="50" charset="-128"/>
              <a:ea typeface="AR P丸ゴシック体M" panose="020B0600010101010101" pitchFamily="50" charset="-128"/>
            </a:endParaRPr>
          </a:p>
        </p:txBody>
      </p:sp>
      <p:sp>
        <p:nvSpPr>
          <p:cNvPr id="3" name="コンテンツ プレースホルダー 2"/>
          <p:cNvSpPr>
            <a:spLocks noGrp="1"/>
          </p:cNvSpPr>
          <p:nvPr>
            <p:ph sz="quarter" idx="13"/>
          </p:nvPr>
        </p:nvSpPr>
        <p:spPr>
          <a:xfrm>
            <a:off x="642257" y="1458687"/>
            <a:ext cx="11353800" cy="5214256"/>
          </a:xfrm>
        </p:spPr>
        <p:txBody>
          <a:bodyPr>
            <a:noAutofit/>
          </a:bodyPr>
          <a:lstStyle/>
          <a:p>
            <a:pPr marL="0" indent="0">
              <a:spcAft>
                <a:spcPts val="1200"/>
              </a:spcAft>
              <a:buNone/>
            </a:pPr>
            <a:r>
              <a:rPr lang="ja-JP" altLang="en-US" sz="3200" dirty="0">
                <a:latin typeface="AR P丸ゴシック体M" panose="020B0600010101010101" pitchFamily="50" charset="-128"/>
                <a:ea typeface="AR P丸ゴシック体M" panose="020B0600010101010101" pitchFamily="50" charset="-128"/>
              </a:rPr>
              <a:t>円周率の小数点以下</a:t>
            </a:r>
            <a:r>
              <a:rPr lang="en-US" altLang="ja-JP" sz="3200" dirty="0">
                <a:latin typeface="AR P丸ゴシック体M" panose="020B0600010101010101" pitchFamily="50" charset="-128"/>
                <a:ea typeface="AR P丸ゴシック体M" panose="020B0600010101010101" pitchFamily="50" charset="-128"/>
              </a:rPr>
              <a:t>100</a:t>
            </a:r>
            <a:r>
              <a:rPr lang="ja-JP" altLang="en-US" sz="3200" dirty="0">
                <a:latin typeface="AR P丸ゴシック体M" panose="020B0600010101010101" pitchFamily="50" charset="-128"/>
                <a:ea typeface="AR P丸ゴシック体M" panose="020B0600010101010101" pitchFamily="50" charset="-128"/>
              </a:rPr>
              <a:t>桁は　　</a:t>
            </a:r>
            <a:endParaRPr lang="en-US" altLang="ja-JP" sz="3200" dirty="0">
              <a:latin typeface="AR P丸ゴシック体M" panose="020B0600010101010101" pitchFamily="50" charset="-128"/>
              <a:ea typeface="AR P丸ゴシック体M" panose="020B0600010101010101" pitchFamily="50" charset="-128"/>
            </a:endParaRPr>
          </a:p>
          <a:p>
            <a:pPr marL="0" indent="0">
              <a:buNone/>
            </a:pPr>
            <a:r>
              <a:rPr lang="ja-JP" altLang="en-US" sz="1800" dirty="0">
                <a:latin typeface="AR P丸ゴシック体M" panose="020B0600010101010101" pitchFamily="50" charset="-128"/>
                <a:ea typeface="AR P丸ゴシック体M" panose="020B0600010101010101" pitchFamily="50" charset="-128"/>
              </a:rPr>
              <a:t>  </a:t>
            </a:r>
            <a:r>
              <a:rPr lang="en-US" altLang="ja-JP" sz="2800" dirty="0">
                <a:latin typeface="AR P丸ゴシック体M" panose="020B0600010101010101" pitchFamily="50" charset="-128"/>
                <a:ea typeface="AR P丸ゴシック体M" panose="020B0600010101010101" pitchFamily="50" charset="-128"/>
              </a:rPr>
              <a:t>3.14159265358979323846264338327950288419716939937510</a:t>
            </a:r>
          </a:p>
          <a:p>
            <a:pPr marL="0" indent="0">
              <a:buNone/>
            </a:pPr>
            <a:r>
              <a:rPr lang="ja-JP" altLang="en-US" sz="2800" dirty="0">
                <a:latin typeface="AR P丸ゴシック体M" panose="020B0600010101010101" pitchFamily="50" charset="-128"/>
                <a:ea typeface="AR P丸ゴシック体M" panose="020B0600010101010101" pitchFamily="50" charset="-128"/>
              </a:rPr>
              <a:t>　</a:t>
            </a:r>
            <a:r>
              <a:rPr lang="ja-JP" altLang="en-US" sz="1400" dirty="0">
                <a:latin typeface="AR P丸ゴシック体M" panose="020B0600010101010101" pitchFamily="50" charset="-128"/>
                <a:ea typeface="AR P丸ゴシック体M" panose="020B0600010101010101" pitchFamily="50" charset="-128"/>
              </a:rPr>
              <a:t>　</a:t>
            </a:r>
            <a:r>
              <a:rPr lang="en-US" altLang="ja-JP" sz="2800" dirty="0">
                <a:latin typeface="AR P丸ゴシック体M" panose="020B0600010101010101" pitchFamily="50" charset="-128"/>
                <a:ea typeface="AR P丸ゴシック体M" panose="020B0600010101010101" pitchFamily="50" charset="-128"/>
              </a:rPr>
              <a:t>58209749445923078164062862089986280348253421170679…</a:t>
            </a:r>
          </a:p>
          <a:p>
            <a:pPr marL="0" indent="0">
              <a:spcBef>
                <a:spcPts val="1800"/>
              </a:spcBef>
              <a:buNone/>
            </a:pPr>
            <a:r>
              <a:rPr kumimoji="1" lang="ja-JP" altLang="en-US" sz="3200" dirty="0">
                <a:latin typeface="AR P丸ゴシック体M" panose="020B0600010101010101" pitchFamily="50" charset="-128"/>
                <a:ea typeface="AR P丸ゴシック体M" panose="020B0600010101010101" pitchFamily="50" charset="-128"/>
              </a:rPr>
              <a:t>です。語呂あわせには</a:t>
            </a:r>
            <a:endParaRPr kumimoji="1" lang="en-US" altLang="ja-JP" sz="3200" dirty="0">
              <a:latin typeface="AR P丸ゴシック体M" panose="020B0600010101010101" pitchFamily="50" charset="-128"/>
              <a:ea typeface="AR P丸ゴシック体M" panose="020B0600010101010101" pitchFamily="50" charset="-128"/>
            </a:endParaRPr>
          </a:p>
          <a:p>
            <a:pPr marL="892175" lvl="1" indent="-358775">
              <a:lnSpc>
                <a:spcPct val="100000"/>
              </a:lnSpc>
              <a:spcBef>
                <a:spcPts val="600"/>
              </a:spcBef>
            </a:pPr>
            <a:r>
              <a:rPr lang="ja-JP" altLang="en-US" sz="3200" dirty="0">
                <a:latin typeface="AR P丸ゴシック体M" panose="020B0600010101010101" pitchFamily="50" charset="-128"/>
                <a:ea typeface="AR P丸ゴシック体M" panose="020B0600010101010101" pitchFamily="50" charset="-128"/>
              </a:rPr>
              <a:t>産医師異国に向かう</a:t>
            </a:r>
            <a:r>
              <a:rPr lang="en-US" altLang="ja-JP" sz="3200" dirty="0">
                <a:latin typeface="AR P丸ゴシック体M" panose="020B0600010101010101" pitchFamily="50" charset="-128"/>
                <a:ea typeface="AR P丸ゴシック体M" panose="020B0600010101010101" pitchFamily="50" charset="-128"/>
              </a:rPr>
              <a:t>…</a:t>
            </a:r>
          </a:p>
          <a:p>
            <a:pPr marL="892175" lvl="1" indent="-358775">
              <a:lnSpc>
                <a:spcPct val="100000"/>
              </a:lnSpc>
              <a:spcBef>
                <a:spcPts val="600"/>
              </a:spcBef>
            </a:pPr>
            <a:r>
              <a:rPr lang="ja-JP" altLang="en-US" sz="3200" dirty="0">
                <a:latin typeface="AR P丸ゴシック体M" panose="020B0600010101010101" pitchFamily="50" charset="-128"/>
                <a:ea typeface="AR P丸ゴシック体M" panose="020B0600010101010101" pitchFamily="50" charset="-128"/>
              </a:rPr>
              <a:t>身</a:t>
            </a:r>
            <a:r>
              <a:rPr kumimoji="1" lang="ja-JP" altLang="en-US" sz="3200" dirty="0">
                <a:latin typeface="AR P丸ゴシック体M" panose="020B0600010101010101" pitchFamily="50" charset="-128"/>
                <a:ea typeface="AR P丸ゴシック体M" panose="020B0600010101010101" pitchFamily="50" charset="-128"/>
              </a:rPr>
              <a:t>ひとつ世ひとつ生くに無意味</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600"/>
              </a:spcBef>
              <a:buNone/>
            </a:pPr>
            <a:r>
              <a:rPr kumimoji="1" lang="ja-JP" altLang="en-US" sz="3200" dirty="0">
                <a:latin typeface="AR P丸ゴシック体M" panose="020B0600010101010101" pitchFamily="50" charset="-128"/>
                <a:ea typeface="AR P丸ゴシック体M" panose="020B0600010101010101" pitchFamily="50" charset="-128"/>
              </a:rPr>
              <a:t>などがありますが、みなさんはどこまで言えますか？</a:t>
            </a:r>
          </a:p>
        </p:txBody>
      </p:sp>
    </p:spTree>
    <p:extLst>
      <p:ext uri="{BB962C8B-B14F-4D97-AF65-F5344CB8AC3E}">
        <p14:creationId xmlns:p14="http://schemas.microsoft.com/office/powerpoint/2010/main" val="133948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495757"/>
            <a:ext cx="10364451" cy="778962"/>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近似分数</a:t>
            </a:r>
            <a:endParaRPr lang="en-US" altLang="ja-JP" sz="4000" b="1" dirty="0">
              <a:latin typeface="AR P丸ゴシック体M" panose="020B0600010101010101" pitchFamily="50" charset="-128"/>
              <a:ea typeface="AR P丸ゴシック体M" panose="020B0600010101010101" pitchFamily="50" charset="-128"/>
            </a:endParaRPr>
          </a:p>
        </p:txBody>
      </p:sp>
      <p:sp>
        <p:nvSpPr>
          <p:cNvPr id="4" name="テキスト ボックス 3"/>
          <p:cNvSpPr txBox="1"/>
          <p:nvPr/>
        </p:nvSpPr>
        <p:spPr>
          <a:xfrm>
            <a:off x="854947" y="1460862"/>
            <a:ext cx="10760109" cy="4909036"/>
          </a:xfrm>
          <a:prstGeom prst="rect">
            <a:avLst/>
          </a:prstGeom>
          <a:noFill/>
        </p:spPr>
        <p:txBody>
          <a:bodyPr wrap="square" rtlCol="0">
            <a:spAutoFit/>
          </a:bodyPr>
          <a:lstStyle/>
          <a:p>
            <a:pPr>
              <a:lnSpc>
                <a:spcPct val="150000"/>
              </a:lnSpc>
            </a:pPr>
            <a:r>
              <a:rPr kumimoji="1" lang="ja-JP" altLang="en-US" sz="3200" dirty="0">
                <a:latin typeface="AR P丸ゴシック体M" pitchFamily="50" charset="-128"/>
                <a:ea typeface="AR P丸ゴシック体M" pitchFamily="50" charset="-128"/>
              </a:rPr>
              <a:t>円周率を近似する分数としては、以下のようなものが知られています：</a:t>
            </a:r>
            <a:endParaRPr kumimoji="1" lang="en-US" altLang="ja-JP" sz="3200" dirty="0">
              <a:latin typeface="AR P丸ゴシック体M" pitchFamily="50" charset="-128"/>
              <a:ea typeface="AR P丸ゴシック体M" pitchFamily="50" charset="-128"/>
            </a:endParaRPr>
          </a:p>
          <a:p>
            <a:endParaRPr kumimoji="1" lang="en-US" altLang="ja-JP" dirty="0"/>
          </a:p>
          <a:p>
            <a:pPr>
              <a:spcBef>
                <a:spcPts val="1200"/>
              </a:spcBef>
            </a:pPr>
            <a:r>
              <a:rPr kumimoji="1" lang="ja-JP" altLang="en-US" dirty="0"/>
              <a:t>　　　　　　　　　　　　　　　　　　　　　　　　　　　　　　　　　　        </a:t>
            </a:r>
            <a:r>
              <a:rPr kumimoji="1" lang="en-US" altLang="ja-JP" sz="2800" dirty="0">
                <a:latin typeface="AR P丸ゴシック体M" pitchFamily="50" charset="-128"/>
                <a:ea typeface="AR P丸ゴシック体M" pitchFamily="50" charset="-128"/>
              </a:rPr>
              <a:t>3.14 </a:t>
            </a:r>
            <a:r>
              <a:rPr kumimoji="1" lang="ja-JP" altLang="en-US" sz="2800" dirty="0" err="1">
                <a:latin typeface="AR P丸ゴシック体M" pitchFamily="50" charset="-128"/>
                <a:ea typeface="AR P丸ゴシック体M" pitchFamily="50" charset="-128"/>
              </a:rPr>
              <a:t>まで</a:t>
            </a:r>
            <a:r>
              <a:rPr kumimoji="1" lang="ja-JP" altLang="en-US" sz="2800" dirty="0">
                <a:latin typeface="AR P丸ゴシック体M" pitchFamily="50" charset="-128"/>
                <a:ea typeface="AR P丸ゴシック体M" pitchFamily="50" charset="-128"/>
              </a:rPr>
              <a:t>正しい</a:t>
            </a:r>
            <a:endParaRPr kumimoji="1" lang="en-US" altLang="ja-JP" sz="2800" dirty="0">
              <a:latin typeface="AR P丸ゴシック体M" pitchFamily="50" charset="-128"/>
              <a:ea typeface="AR P丸ゴシック体M" pitchFamily="50" charset="-128"/>
            </a:endParaRPr>
          </a:p>
          <a:p>
            <a:endParaRPr kumimoji="1" lang="en-US" altLang="ja-JP" dirty="0"/>
          </a:p>
          <a:p>
            <a:endParaRPr kumimoji="1" lang="en-US" altLang="ja-JP" dirty="0"/>
          </a:p>
          <a:p>
            <a:r>
              <a:rPr kumimoji="1" lang="ja-JP" altLang="en-US" dirty="0"/>
              <a:t>　　　　　　　　　　　　　　　　　　　　　　　　　　　　　　　　　　        </a:t>
            </a:r>
            <a:r>
              <a:rPr kumimoji="1" lang="en-US" altLang="ja-JP" sz="2800" dirty="0">
                <a:latin typeface="AR P丸ゴシック体M" pitchFamily="50" charset="-128"/>
                <a:ea typeface="AR P丸ゴシック体M" pitchFamily="50" charset="-128"/>
              </a:rPr>
              <a:t>3.141592 </a:t>
            </a:r>
            <a:r>
              <a:rPr kumimoji="1" lang="ja-JP" altLang="en-US" sz="2800" dirty="0" err="1">
                <a:latin typeface="AR P丸ゴシック体M" pitchFamily="50" charset="-128"/>
                <a:ea typeface="AR P丸ゴシック体M" pitchFamily="50" charset="-128"/>
              </a:rPr>
              <a:t>まで</a:t>
            </a:r>
            <a:r>
              <a:rPr kumimoji="1" lang="ja-JP" altLang="en-US" sz="2800" dirty="0">
                <a:latin typeface="AR P丸ゴシック体M" pitchFamily="50" charset="-128"/>
                <a:ea typeface="AR P丸ゴシック体M" pitchFamily="50" charset="-128"/>
              </a:rPr>
              <a:t>正しい</a:t>
            </a:r>
            <a:r>
              <a:rPr kumimoji="1" lang="ja-JP" altLang="en-US" dirty="0"/>
              <a:t>　</a:t>
            </a:r>
            <a:endParaRPr kumimoji="1" lang="en-US" altLang="ja-JP" dirty="0"/>
          </a:p>
          <a:p>
            <a:endParaRPr kumimoji="1" lang="en-US" altLang="ja-JP" dirty="0"/>
          </a:p>
          <a:p>
            <a:endParaRPr kumimoji="1" lang="en-US" altLang="ja-JP" dirty="0"/>
          </a:p>
          <a:p>
            <a:pPr>
              <a:spcBef>
                <a:spcPts val="1200"/>
              </a:spcBef>
            </a:pPr>
            <a:r>
              <a:rPr kumimoji="1" lang="en-US" altLang="ja-JP" dirty="0"/>
              <a:t>                                                                                          </a:t>
            </a:r>
            <a:r>
              <a:rPr kumimoji="1" lang="en-US" altLang="ja-JP" sz="2800" dirty="0">
                <a:latin typeface="AR P丸ゴシック体M" pitchFamily="50" charset="-128"/>
                <a:ea typeface="AR P丸ゴシック体M" pitchFamily="50" charset="-128"/>
              </a:rPr>
              <a:t>3.14159265 </a:t>
            </a:r>
            <a:r>
              <a:rPr kumimoji="1" lang="ja-JP" altLang="en-US" sz="2800" dirty="0" err="1">
                <a:latin typeface="AR P丸ゴシック体M" pitchFamily="50" charset="-128"/>
                <a:ea typeface="AR P丸ゴシック体M" pitchFamily="50" charset="-128"/>
              </a:rPr>
              <a:t>まで</a:t>
            </a:r>
            <a:r>
              <a:rPr kumimoji="1" lang="ja-JP" altLang="en-US" sz="2800" dirty="0">
                <a:latin typeface="AR P丸ゴシック体M" pitchFamily="50" charset="-128"/>
                <a:ea typeface="AR P丸ゴシック体M" pitchFamily="50" charset="-128"/>
              </a:rPr>
              <a:t>正しい</a:t>
            </a:r>
            <a:r>
              <a:rPr kumimoji="1" lang="ja-JP" altLang="en-US" dirty="0"/>
              <a:t>　　　　　</a:t>
            </a:r>
            <a:endParaRPr kumimoji="1" lang="en-US" altLang="ja-JP" dirty="0"/>
          </a:p>
          <a:p>
            <a:endParaRPr kumimoji="1" lang="ja-JP" altLang="en-US" dirty="0"/>
          </a:p>
        </p:txBody>
      </p:sp>
      <mc:AlternateContent xmlns:mc="http://schemas.openxmlformats.org/markup-compatibility/2006" xmlns:a14="http://schemas.microsoft.com/office/drawing/2010/main">
        <mc:Choice Requires="a14">
          <p:sp>
            <p:nvSpPr>
              <p:cNvPr id="5" name="オブジェクト 4"/>
              <p:cNvSpPr txBox="1"/>
              <p:nvPr/>
            </p:nvSpPr>
            <p:spPr bwMode="auto">
              <a:xfrm>
                <a:off x="1167316" y="4174445"/>
                <a:ext cx="4729114" cy="981075"/>
              </a:xfrm>
              <a:prstGeom prst="rect">
                <a:avLst/>
              </a:prstGeom>
              <a:noFill/>
            </p:spPr>
            <p:txBody>
              <a:bodyPr>
                <a:normAutofit/>
              </a:bodyPr>
              <a:lstStyle/>
              <a:p>
                <a:pPr/>
                <a14:m>
                  <m:oMathPara xmlns:m="http://schemas.openxmlformats.org/officeDocument/2006/math">
                    <m:oMathParaPr>
                      <m:jc m:val="centerGroup"/>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355</m:t>
                          </m:r>
                        </m:num>
                        <m:den>
                          <m:r>
                            <a:rPr lang="ja-JP" altLang="en-US" sz="2800" i="1">
                              <a:solidFill>
                                <a:srgbClr val="000000"/>
                              </a:solidFill>
                              <a:latin typeface="Cambria Math" panose="02040503050406030204" pitchFamily="18" charset="0"/>
                            </a:rPr>
                            <m:t>113</m:t>
                          </m:r>
                        </m:den>
                      </m:f>
                      <m:r>
                        <a:rPr lang="ja-JP" altLang="en-US" sz="2800" i="1">
                          <a:solidFill>
                            <a:srgbClr val="000000"/>
                          </a:solidFill>
                          <a:latin typeface="Cambria Math" panose="02040503050406030204" pitchFamily="18" charset="0"/>
                        </a:rPr>
                        <m:t>=3.14159292...</m:t>
                      </m:r>
                    </m:oMath>
                  </m:oMathPara>
                </a14:m>
                <a:endParaRPr lang="ja-JP" altLang="en-US" sz="2800" dirty="0"/>
              </a:p>
            </p:txBody>
          </p:sp>
        </mc:Choice>
        <mc:Fallback xmlns="">
          <p:sp>
            <p:nvSpPr>
              <p:cNvPr id="5" name="オブジェクト 4"/>
              <p:cNvSpPr txBox="1">
                <a:spLocks noRot="1" noChangeAspect="1" noMove="1" noResize="1" noEditPoints="1" noAdjustHandles="1" noChangeArrowheads="1" noChangeShapeType="1" noTextEdit="1"/>
              </p:cNvSpPr>
              <p:nvPr/>
            </p:nvSpPr>
            <p:spPr bwMode="auto">
              <a:xfrm>
                <a:off x="1167316" y="4174445"/>
                <a:ext cx="4729114" cy="98107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27" name="Object 3"/>
              <p:cNvSpPr txBox="1"/>
              <p:nvPr/>
            </p:nvSpPr>
            <p:spPr bwMode="auto">
              <a:xfrm>
                <a:off x="1167316" y="5260462"/>
                <a:ext cx="5149564" cy="981075"/>
              </a:xfrm>
              <a:prstGeom prst="rect">
                <a:avLst/>
              </a:prstGeom>
              <a:noFill/>
            </p:spPr>
            <p:txBody>
              <a:bodyPr>
                <a:noAutofit/>
              </a:bodyPr>
              <a:lstStyle/>
              <a:p>
                <a:pPr/>
                <a14:m>
                  <m:oMathPara xmlns:m="http://schemas.openxmlformats.org/officeDocument/2006/math">
                    <m:oMathParaPr>
                      <m:jc m:val="centerGroup"/>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104348</m:t>
                          </m:r>
                        </m:num>
                        <m:den>
                          <m:r>
                            <a:rPr lang="ja-JP" altLang="en-US" sz="2800" i="1">
                              <a:solidFill>
                                <a:srgbClr val="000000"/>
                              </a:solidFill>
                              <a:latin typeface="Cambria Math" panose="02040503050406030204" pitchFamily="18" charset="0"/>
                            </a:rPr>
                            <m:t>33215</m:t>
                          </m:r>
                        </m:den>
                      </m:f>
                      <m:r>
                        <a:rPr lang="ja-JP" altLang="en-US" sz="2800" i="1">
                          <a:solidFill>
                            <a:srgbClr val="000000"/>
                          </a:solidFill>
                          <a:latin typeface="Cambria Math" panose="02040503050406030204" pitchFamily="18" charset="0"/>
                        </a:rPr>
                        <m:t>=3.14159265...</m:t>
                      </m:r>
                    </m:oMath>
                  </m:oMathPara>
                </a14:m>
                <a:endParaRPr lang="ja-JP" altLang="en-US" sz="2800" dirty="0"/>
              </a:p>
            </p:txBody>
          </p:sp>
        </mc:Choice>
        <mc:Fallback xmlns="">
          <p:sp>
            <p:nvSpPr>
              <p:cNvPr id="1027" name="Object 3"/>
              <p:cNvSpPr txBox="1">
                <a:spLocks noRot="1" noChangeAspect="1" noMove="1" noResize="1" noEditPoints="1" noAdjustHandles="1" noChangeArrowheads="1" noChangeShapeType="1" noTextEdit="1"/>
              </p:cNvSpPr>
              <p:nvPr/>
            </p:nvSpPr>
            <p:spPr bwMode="auto">
              <a:xfrm>
                <a:off x="1167316" y="5260462"/>
                <a:ext cx="5149564" cy="981075"/>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28" name="Object 4"/>
              <p:cNvSpPr txBox="1"/>
              <p:nvPr/>
            </p:nvSpPr>
            <p:spPr bwMode="auto">
              <a:xfrm>
                <a:off x="1239442" y="3088428"/>
                <a:ext cx="4476457" cy="981075"/>
              </a:xfrm>
              <a:prstGeom prst="rect">
                <a:avLst/>
              </a:prstGeom>
              <a:noFill/>
            </p:spPr>
            <p:txBody>
              <a:bodyPr>
                <a:normAutofit/>
              </a:bodyPr>
              <a:lstStyle/>
              <a:p>
                <a:pPr/>
                <a14:m>
                  <m:oMathPara xmlns:m="http://schemas.openxmlformats.org/officeDocument/2006/math">
                    <m:oMathParaPr>
                      <m:jc m:val="centerGroup"/>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22</m:t>
                          </m:r>
                        </m:num>
                        <m:den>
                          <m:r>
                            <a:rPr lang="ja-JP" altLang="en-US" sz="2800" i="1">
                              <a:solidFill>
                                <a:srgbClr val="000000"/>
                              </a:solidFill>
                              <a:latin typeface="Cambria Math" panose="02040503050406030204" pitchFamily="18" charset="0"/>
                            </a:rPr>
                            <m:t>7</m:t>
                          </m:r>
                        </m:den>
                      </m:f>
                      <m:r>
                        <a:rPr lang="ja-JP" altLang="en-US" sz="2800" i="1">
                          <a:solidFill>
                            <a:srgbClr val="000000"/>
                          </a:solidFill>
                          <a:latin typeface="Cambria Math" panose="02040503050406030204" pitchFamily="18" charset="0"/>
                        </a:rPr>
                        <m:t>=3.14285714...</m:t>
                      </m:r>
                    </m:oMath>
                  </m:oMathPara>
                </a14:m>
                <a:endParaRPr lang="ja-JP" altLang="en-US" sz="2800" dirty="0"/>
              </a:p>
            </p:txBody>
          </p:sp>
        </mc:Choice>
        <mc:Fallback xmlns="">
          <p:sp>
            <p:nvSpPr>
              <p:cNvPr id="1028" name="Object 4"/>
              <p:cNvSpPr txBox="1">
                <a:spLocks noRot="1" noChangeAspect="1" noMove="1" noResize="1" noEditPoints="1" noAdjustHandles="1" noChangeArrowheads="1" noChangeShapeType="1" noTextEdit="1"/>
              </p:cNvSpPr>
              <p:nvPr/>
            </p:nvSpPr>
            <p:spPr bwMode="auto">
              <a:xfrm>
                <a:off x="1239442" y="3088428"/>
                <a:ext cx="4476457" cy="981075"/>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0230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67212" y="351361"/>
            <a:ext cx="10364451" cy="1064811"/>
          </a:xfrm>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幾何学的に近似値を求める方法</a:t>
            </a:r>
          </a:p>
        </p:txBody>
      </p:sp>
      <p:sp>
        <p:nvSpPr>
          <p:cNvPr id="5" name="テキスト ボックス 4"/>
          <p:cNvSpPr txBox="1"/>
          <p:nvPr/>
        </p:nvSpPr>
        <p:spPr>
          <a:xfrm>
            <a:off x="624675" y="1305278"/>
            <a:ext cx="11076709" cy="5001369"/>
          </a:xfrm>
          <a:prstGeom prst="rect">
            <a:avLst/>
          </a:prstGeom>
          <a:noFill/>
        </p:spPr>
        <p:txBody>
          <a:bodyPr wrap="square" rtlCol="0">
            <a:spAutoFit/>
          </a:bodyPr>
          <a:lstStyle/>
          <a:p>
            <a:pPr>
              <a:lnSpc>
                <a:spcPct val="150000"/>
              </a:lnSpc>
              <a:spcAft>
                <a:spcPts val="1800"/>
              </a:spcAft>
            </a:pPr>
            <a:r>
              <a:rPr kumimoji="1" lang="ja-JP" altLang="en-US" sz="2800" dirty="0">
                <a:latin typeface="AR P丸ゴシック体M" panose="020B0600010101010101" pitchFamily="50" charset="-128"/>
                <a:ea typeface="AR P丸ゴシック体M" panose="020B0600010101010101" pitchFamily="50" charset="-128"/>
              </a:rPr>
              <a:t>円に内接する正多角形の周の長さを測ることによって近似値を求めることができます</a:t>
            </a:r>
            <a:r>
              <a:rPr kumimoji="1" lang="ja-JP" altLang="en-US" sz="1200" dirty="0">
                <a:latin typeface="AR P丸ゴシック体M" panose="020B0600010101010101" pitchFamily="50" charset="-128"/>
                <a:ea typeface="AR P丸ゴシック体M" panose="020B0600010101010101" pitchFamily="50" charset="-128"/>
              </a:rPr>
              <a:t> </a:t>
            </a:r>
            <a:r>
              <a:rPr kumimoji="1" lang="ja-JP" altLang="en-US" sz="2800" dirty="0">
                <a:latin typeface="AR P丸ゴシック体M" panose="020B0600010101010101" pitchFamily="50" charset="-128"/>
                <a:ea typeface="AR P丸ゴシック体M" panose="020B0600010101010101" pitchFamily="50" charset="-128"/>
              </a:rPr>
              <a:t>：</a:t>
            </a:r>
            <a:endParaRPr kumimoji="1" lang="en-US" altLang="ja-JP" sz="2800" dirty="0">
              <a:latin typeface="AR P丸ゴシック体M" panose="020B0600010101010101" pitchFamily="50" charset="-128"/>
              <a:ea typeface="AR P丸ゴシック体M" panose="020B0600010101010101" pitchFamily="50" charset="-128"/>
            </a:endParaRP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6</a:t>
            </a:r>
            <a:r>
              <a:rPr kumimoji="1" lang="ja-JP" altLang="en-US" sz="2800" dirty="0">
                <a:latin typeface="AR P丸ゴシック体M" panose="020B0600010101010101" pitchFamily="50" charset="-128"/>
                <a:ea typeface="AR P丸ゴシック体M" panose="020B0600010101010101" pitchFamily="50" charset="-128"/>
              </a:rPr>
              <a:t>角形で </a:t>
            </a:r>
            <a:r>
              <a:rPr kumimoji="1" lang="en-US" altLang="ja-JP" sz="2800" dirty="0">
                <a:latin typeface="AR P丸ゴシック体M" panose="020B0600010101010101" pitchFamily="50" charset="-128"/>
                <a:ea typeface="AR P丸ゴシック体M" panose="020B0600010101010101" pitchFamily="50" charset="-128"/>
              </a:rPr>
              <a:t>3</a:t>
            </a: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12</a:t>
            </a:r>
            <a:r>
              <a:rPr kumimoji="1" lang="ja-JP" altLang="en-US" sz="2800" dirty="0">
                <a:latin typeface="AR P丸ゴシック体M" panose="020B0600010101010101" pitchFamily="50" charset="-128"/>
                <a:ea typeface="AR P丸ゴシック体M" panose="020B0600010101010101" pitchFamily="50" charset="-128"/>
              </a:rPr>
              <a:t>角形で </a:t>
            </a:r>
            <a:r>
              <a:rPr kumimoji="1" lang="en-US" altLang="ja-JP" sz="2800" dirty="0">
                <a:latin typeface="AR P丸ゴシック体M" panose="020B0600010101010101" pitchFamily="50" charset="-128"/>
                <a:ea typeface="AR P丸ゴシック体M" panose="020B0600010101010101" pitchFamily="50" charset="-128"/>
              </a:rPr>
              <a:t>3.105828...</a:t>
            </a: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24</a:t>
            </a:r>
            <a:r>
              <a:rPr kumimoji="1" lang="ja-JP" altLang="en-US" sz="2800" dirty="0">
                <a:latin typeface="AR P丸ゴシック体M" panose="020B0600010101010101" pitchFamily="50" charset="-128"/>
                <a:ea typeface="AR P丸ゴシック体M" panose="020B0600010101010101" pitchFamily="50" charset="-128"/>
              </a:rPr>
              <a:t>角形で </a:t>
            </a:r>
            <a:r>
              <a:rPr kumimoji="1" lang="en-US" altLang="ja-JP" sz="2800" dirty="0">
                <a:latin typeface="AR P丸ゴシック体M" panose="020B0600010101010101" pitchFamily="50" charset="-128"/>
                <a:ea typeface="AR P丸ゴシック体M" panose="020B0600010101010101" pitchFamily="50" charset="-128"/>
              </a:rPr>
              <a:t>3.132628...</a:t>
            </a: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48</a:t>
            </a:r>
            <a:r>
              <a:rPr kumimoji="1" lang="ja-JP" altLang="en-US" sz="2800" dirty="0">
                <a:latin typeface="AR P丸ゴシック体M" panose="020B0600010101010101" pitchFamily="50" charset="-128"/>
                <a:ea typeface="AR P丸ゴシック体M" panose="020B0600010101010101" pitchFamily="50" charset="-128"/>
              </a:rPr>
              <a:t>角形で </a:t>
            </a:r>
            <a:r>
              <a:rPr kumimoji="1" lang="en-US" altLang="ja-JP" sz="2800" dirty="0">
                <a:latin typeface="AR P丸ゴシック体M" panose="020B0600010101010101" pitchFamily="50" charset="-128"/>
                <a:ea typeface="AR P丸ゴシック体M" panose="020B0600010101010101" pitchFamily="50" charset="-128"/>
              </a:rPr>
              <a:t>3.139350...</a:t>
            </a:r>
          </a:p>
          <a:p>
            <a:pPr marL="457200" indent="-457200">
              <a:lnSpc>
                <a:spcPct val="150000"/>
              </a:lnSpc>
              <a:spcBef>
                <a:spcPts val="1200"/>
              </a:spcBef>
            </a:pPr>
            <a:r>
              <a:rPr kumimoji="1" lang="ja-JP" altLang="en-US" sz="2800" dirty="0">
                <a:latin typeface="AR P丸ゴシック体M" panose="020B0600010101010101" pitchFamily="50" charset="-128"/>
                <a:ea typeface="AR P丸ゴシック体M" panose="020B0600010101010101" pitchFamily="50" charset="-128"/>
              </a:rPr>
              <a:t>といった具合です。</a:t>
            </a:r>
          </a:p>
        </p:txBody>
      </p:sp>
      <p:pic>
        <p:nvPicPr>
          <p:cNvPr id="4" name="コンテンツ プレースホルダー 3"/>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5662969" y="2971799"/>
            <a:ext cx="6187899" cy="2177144"/>
          </a:xfrm>
        </p:spPr>
      </p:pic>
    </p:spTree>
    <p:extLst>
      <p:ext uri="{BB962C8B-B14F-4D97-AF65-F5344CB8AC3E}">
        <p14:creationId xmlns:p14="http://schemas.microsoft.com/office/powerpoint/2010/main" val="290087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91176" y="1477108"/>
            <a:ext cx="9167894" cy="5016758"/>
          </a:xfrm>
          <a:prstGeom prst="rect">
            <a:avLst/>
          </a:prstGeom>
          <a:noFill/>
        </p:spPr>
        <p:txBody>
          <a:bodyPr wrap="none" rtlCol="0">
            <a:spAutoFit/>
          </a:bodyPr>
          <a:lstStyle/>
          <a:p>
            <a:r>
              <a:rPr kumimoji="1" lang="en-US" altLang="ja-JP" sz="3200" dirty="0">
                <a:latin typeface="Georgia" pitchFamily="18" charset="0"/>
                <a:ea typeface="AR P丸ゴシック体M" pitchFamily="50" charset="-128"/>
              </a:rPr>
              <a:t>tan(</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の逆関数を </a:t>
            </a:r>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と表すとき、</a:t>
            </a:r>
            <a:endParaRPr kumimoji="1" lang="en-US" altLang="ja-JP" sz="3200" dirty="0">
              <a:latin typeface="AR P丸ゴシック体M" pitchFamily="50" charset="-128"/>
              <a:ea typeface="AR P丸ゴシック体M" pitchFamily="50" charset="-128"/>
            </a:endParaRPr>
          </a:p>
          <a:p>
            <a:pPr>
              <a:lnSpc>
                <a:spcPct val="150000"/>
              </a:lnSpc>
            </a:pPr>
            <a:endParaRPr kumimoji="1" lang="en-US" altLang="ja-JP" sz="3200" dirty="0">
              <a:latin typeface="AR P丸ゴシック体M" pitchFamily="50" charset="-128"/>
              <a:ea typeface="AR P丸ゴシック体M" pitchFamily="50" charset="-128"/>
            </a:endParaRPr>
          </a:p>
          <a:p>
            <a:pPr>
              <a:lnSpc>
                <a:spcPct val="150000"/>
              </a:lnSpc>
            </a:pPr>
            <a:r>
              <a:rPr kumimoji="1" lang="ja-JP" altLang="en-US" sz="3200" dirty="0">
                <a:latin typeface="AR P丸ゴシック体M" pitchFamily="50" charset="-128"/>
                <a:ea typeface="AR P丸ゴシック体M" pitchFamily="50" charset="-128"/>
              </a:rPr>
              <a:t>であることと、</a:t>
            </a:r>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の展開式</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を用いると</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となります。これをライプニッツの公式といいます。</a:t>
            </a:r>
          </a:p>
        </p:txBody>
      </p:sp>
      <p:sp>
        <p:nvSpPr>
          <p:cNvPr id="2" name="タイトル 1"/>
          <p:cNvSpPr>
            <a:spLocks noGrp="1"/>
          </p:cNvSpPr>
          <p:nvPr>
            <p:ph type="title"/>
          </p:nvPr>
        </p:nvSpPr>
        <p:spPr>
          <a:xfrm>
            <a:off x="892897" y="364134"/>
            <a:ext cx="10364451" cy="853096"/>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逆三角関数を用いた公式 その１</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xmlns:a14="http://schemas.microsoft.com/office/drawing/2010/main">
        <mc:Choice Requires="a14">
          <p:sp>
            <p:nvSpPr>
              <p:cNvPr id="5" name="オブジェクト 4"/>
              <p:cNvSpPr txBox="1"/>
              <p:nvPr/>
            </p:nvSpPr>
            <p:spPr bwMode="auto">
              <a:xfrm>
                <a:off x="4094162" y="2216151"/>
                <a:ext cx="4306887" cy="479424"/>
              </a:xfrm>
              <a:prstGeom prst="rect">
                <a:avLst/>
              </a:prstGeom>
              <a:noFill/>
            </p:spPr>
            <p:txBody>
              <a:bodyPr>
                <a:noAutofit/>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1)</m:t>
                      </m:r>
                    </m:oMath>
                  </m:oMathPara>
                </a14:m>
                <a:endParaRPr lang="ja-JP" altLang="en-US" sz="3200" dirty="0"/>
              </a:p>
            </p:txBody>
          </p:sp>
        </mc:Choice>
        <mc:Fallback xmlns="">
          <p:sp>
            <p:nvSpPr>
              <p:cNvPr id="5" name="オブジェクト 4"/>
              <p:cNvSpPr txBox="1">
                <a:spLocks noRot="1" noChangeAspect="1" noMove="1" noResize="1" noEditPoints="1" noAdjustHandles="1" noChangeArrowheads="1" noChangeShapeType="1" noTextEdit="1"/>
              </p:cNvSpPr>
              <p:nvPr/>
            </p:nvSpPr>
            <p:spPr bwMode="auto">
              <a:xfrm>
                <a:off x="4094162" y="2216151"/>
                <a:ext cx="4306887" cy="479424"/>
              </a:xfrm>
              <a:prstGeom prst="rect">
                <a:avLst/>
              </a:prstGeom>
              <a:blipFill>
                <a:blip r:embed="rId3"/>
                <a:stretch>
                  <a:fillRect b="-897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51" name="Object 3"/>
              <p:cNvSpPr txBox="1"/>
              <p:nvPr/>
            </p:nvSpPr>
            <p:spPr bwMode="auto">
              <a:xfrm>
                <a:off x="3777664" y="3447879"/>
                <a:ext cx="5013325" cy="1020762"/>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𝑥</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𝑥</m:t>
                          </m:r>
                        </m:num>
                        <m:den>
                          <m:r>
                            <a:rPr lang="ja-JP" altLang="en-US" sz="3200" i="1">
                              <a:solidFill>
                                <a:srgbClr val="000000"/>
                              </a:solidFill>
                              <a:latin typeface="Cambria Math" panose="02040503050406030204" pitchFamily="18" charset="0"/>
                            </a:rPr>
                            <m:t>1</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3</m:t>
                              </m:r>
                            </m:sup>
                          </m:sSup>
                        </m:num>
                        <m:den>
                          <m:r>
                            <a:rPr lang="ja-JP" altLang="en-US" sz="3200" i="1">
                              <a:solidFill>
                                <a:srgbClr val="000000"/>
                              </a:solidFill>
                              <a:latin typeface="Cambria Math" panose="02040503050406030204" pitchFamily="18" charset="0"/>
                            </a:rPr>
                            <m:t>3</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5</m:t>
                              </m:r>
                            </m:sup>
                          </m:sSup>
                        </m:num>
                        <m:den>
                          <m:r>
                            <a:rPr lang="ja-JP" altLang="en-US" sz="3200" i="1">
                              <a:solidFill>
                                <a:srgbClr val="000000"/>
                              </a:solidFill>
                              <a:latin typeface="Cambria Math" panose="02040503050406030204" pitchFamily="18" charset="0"/>
                            </a:rPr>
                            <m:t>5</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7</m:t>
                              </m:r>
                            </m:sup>
                          </m:sSup>
                        </m:num>
                        <m:den>
                          <m:r>
                            <a:rPr lang="ja-JP" altLang="en-US" sz="3200" i="1">
                              <a:solidFill>
                                <a:srgbClr val="000000"/>
                              </a:solidFill>
                              <a:latin typeface="Cambria Math" panose="02040503050406030204" pitchFamily="18" charset="0"/>
                            </a:rPr>
                            <m:t>7</m:t>
                          </m:r>
                        </m:den>
                      </m:f>
                      <m:r>
                        <a:rPr lang="ja-JP" altLang="en-US" sz="3200" i="1">
                          <a:solidFill>
                            <a:srgbClr val="000000"/>
                          </a:solidFill>
                          <a:latin typeface="Cambria Math" panose="02040503050406030204" pitchFamily="18" charset="0"/>
                        </a:rPr>
                        <m:t>+⋯</m:t>
                      </m:r>
                    </m:oMath>
                  </m:oMathPara>
                </a14:m>
                <a:endParaRPr lang="ja-JP" altLang="en-US" sz="3200" dirty="0"/>
              </a:p>
            </p:txBody>
          </p:sp>
        </mc:Choice>
        <mc:Fallback xmlns="">
          <p:sp>
            <p:nvSpPr>
              <p:cNvPr id="2051" name="Object 3"/>
              <p:cNvSpPr txBox="1">
                <a:spLocks noRot="1" noChangeAspect="1" noMove="1" noResize="1" noEditPoints="1" noAdjustHandles="1" noChangeArrowheads="1" noChangeShapeType="1" noTextEdit="1"/>
              </p:cNvSpPr>
              <p:nvPr/>
            </p:nvSpPr>
            <p:spPr bwMode="auto">
              <a:xfrm>
                <a:off x="3777664" y="3447879"/>
                <a:ext cx="5013325" cy="102076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52" name="Object 4"/>
              <p:cNvSpPr txBox="1"/>
              <p:nvPr/>
            </p:nvSpPr>
            <p:spPr bwMode="auto">
              <a:xfrm>
                <a:off x="4094163" y="4783138"/>
                <a:ext cx="4549775" cy="1052512"/>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1−</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den>
                          </m:f>
                          <m:r>
                            <a:rPr lang="ja-JP" altLang="en-US" sz="3200" i="1">
                              <a:solidFill>
                                <a:srgbClr val="000000"/>
                              </a:solidFill>
                              <a:latin typeface="Cambria Math" panose="02040503050406030204" pitchFamily="18" charset="0"/>
                            </a:rPr>
                            <m:t>+⋯</m:t>
                          </m:r>
                        </m:e>
                      </m:d>
                    </m:oMath>
                  </m:oMathPara>
                </a14:m>
                <a:endParaRPr lang="ja-JP" altLang="en-US" sz="3200" dirty="0"/>
              </a:p>
            </p:txBody>
          </p:sp>
        </mc:Choice>
        <mc:Fallback xmlns="">
          <p:sp>
            <p:nvSpPr>
              <p:cNvPr id="2052" name="Object 4"/>
              <p:cNvSpPr txBox="1">
                <a:spLocks noRot="1" noChangeAspect="1" noMove="1" noResize="1" noEditPoints="1" noAdjustHandles="1" noChangeArrowheads="1" noChangeShapeType="1" noTextEdit="1"/>
              </p:cNvSpPr>
              <p:nvPr/>
            </p:nvSpPr>
            <p:spPr bwMode="auto">
              <a:xfrm>
                <a:off x="4094163" y="4783138"/>
                <a:ext cx="4549775" cy="1052512"/>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27869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745586" y="1095582"/>
            <a:ext cx="10621108" cy="5509200"/>
          </a:xfrm>
          <a:prstGeom prst="rect">
            <a:avLst/>
          </a:prstGeom>
          <a:noFill/>
        </p:spPr>
        <p:txBody>
          <a:bodyPr wrap="square" rtlCol="0">
            <a:spAutoFit/>
          </a:bodyPr>
          <a:lstStyle/>
          <a:p>
            <a:r>
              <a:rPr kumimoji="1" lang="ja-JP" altLang="en-US" sz="3200" dirty="0">
                <a:latin typeface="AR P丸ゴシック体M" pitchFamily="50" charset="-128"/>
                <a:ea typeface="AR P丸ゴシック体M" pitchFamily="50" charset="-128"/>
              </a:rPr>
              <a:t>　　　　　　　　　のとき、加法公式から</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となりますので</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と書けます。ライプニッツの公式と同じように </a:t>
            </a:r>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の展開式を用いると次の公式が得られます：</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これをオイラーの公式といいます。</a:t>
            </a:r>
          </a:p>
        </p:txBody>
      </p:sp>
      <p:sp>
        <p:nvSpPr>
          <p:cNvPr id="2" name="タイトル 1"/>
          <p:cNvSpPr>
            <a:spLocks noGrp="1"/>
          </p:cNvSpPr>
          <p:nvPr>
            <p:ph type="title"/>
          </p:nvPr>
        </p:nvSpPr>
        <p:spPr>
          <a:xfrm>
            <a:off x="873914" y="147232"/>
            <a:ext cx="10364451" cy="1004221"/>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逆三角関数を用いた公式 その２</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xmlns:a14="http://schemas.microsoft.com/office/drawing/2010/main">
        <mc:Choice Requires="a14">
          <p:sp>
            <p:nvSpPr>
              <p:cNvPr id="4" name="オブジェクト 3"/>
              <p:cNvSpPr txBox="1"/>
              <p:nvPr/>
            </p:nvSpPr>
            <p:spPr bwMode="auto">
              <a:xfrm>
                <a:off x="729036" y="951597"/>
                <a:ext cx="3499674" cy="919406"/>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m:t>
                          </m:r>
                        </m:den>
                      </m:f>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oMath>
                  </m:oMathPara>
                </a14:m>
                <a:endParaRPr lang="ja-JP" altLang="en-US" sz="3200" dirty="0"/>
              </a:p>
            </p:txBody>
          </p:sp>
        </mc:Choice>
        <mc:Fallback xmlns="">
          <p:sp>
            <p:nvSpPr>
              <p:cNvPr id="4" name="オブジェクト 3"/>
              <p:cNvSpPr txBox="1">
                <a:spLocks noRot="1" noChangeAspect="1" noMove="1" noResize="1" noEditPoints="1" noAdjustHandles="1" noChangeArrowheads="1" noChangeShapeType="1" noTextEdit="1"/>
              </p:cNvSpPr>
              <p:nvPr/>
            </p:nvSpPr>
            <p:spPr bwMode="auto">
              <a:xfrm>
                <a:off x="729036" y="951597"/>
                <a:ext cx="3499674" cy="919406"/>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724" name="Object 4"/>
              <p:cNvSpPr txBox="1"/>
              <p:nvPr/>
            </p:nvSpPr>
            <p:spPr bwMode="auto">
              <a:xfrm>
                <a:off x="3710159" y="1773310"/>
                <a:ext cx="5126682" cy="955822"/>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num>
                        <m:den>
                          <m:r>
                            <a:rPr lang="ja-JP" altLang="en-US" sz="3200" i="1">
                              <a:solidFill>
                                <a:srgbClr val="000000"/>
                              </a:solidFill>
                              <a:latin typeface="Cambria Math" panose="02040503050406030204" pitchFamily="18" charset="0"/>
                            </a:rPr>
                            <m:t>1−</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den>
                      </m:f>
                      <m:r>
                        <a:rPr lang="ja-JP" altLang="en-US" sz="3200" i="1">
                          <a:solidFill>
                            <a:srgbClr val="000000"/>
                          </a:solidFill>
                          <a:latin typeface="Cambria Math" panose="02040503050406030204" pitchFamily="18" charset="0"/>
                        </a:rPr>
                        <m:t>=1</m:t>
                      </m:r>
                    </m:oMath>
                  </m:oMathPara>
                </a14:m>
                <a:endParaRPr lang="ja-JP" altLang="en-US" sz="3200" dirty="0"/>
              </a:p>
            </p:txBody>
          </p:sp>
        </mc:Choice>
        <mc:Fallback xmlns="">
          <p:sp>
            <p:nvSpPr>
              <p:cNvPr id="30724" name="Object 4"/>
              <p:cNvSpPr txBox="1">
                <a:spLocks noRot="1" noChangeAspect="1" noMove="1" noResize="1" noEditPoints="1" noAdjustHandles="1" noChangeArrowheads="1" noChangeShapeType="1" noTextEdit="1"/>
              </p:cNvSpPr>
              <p:nvPr/>
            </p:nvSpPr>
            <p:spPr bwMode="auto">
              <a:xfrm>
                <a:off x="3710159" y="1773310"/>
                <a:ext cx="5126682" cy="95582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725" name="Object 5"/>
              <p:cNvSpPr txBox="1"/>
              <p:nvPr/>
            </p:nvSpPr>
            <p:spPr bwMode="auto">
              <a:xfrm>
                <a:off x="3836988" y="2968625"/>
                <a:ext cx="4464050" cy="950913"/>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m:t>
                                      </m:r>
                                    </m:den>
                                  </m:f>
                                </m:e>
                              </m:d>
                            </m:e>
                          </m:func>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e>
                              </m:d>
                            </m:e>
                          </m:func>
                        </m:e>
                      </m:d>
                    </m:oMath>
                  </m:oMathPara>
                </a14:m>
                <a:endParaRPr lang="ja-JP" altLang="en-US" sz="3200" dirty="0"/>
              </a:p>
            </p:txBody>
          </p:sp>
        </mc:Choice>
        <mc:Fallback xmlns="">
          <p:sp>
            <p:nvSpPr>
              <p:cNvPr id="30725" name="Object 5"/>
              <p:cNvSpPr txBox="1">
                <a:spLocks noRot="1" noChangeAspect="1" noMove="1" noResize="1" noEditPoints="1" noAdjustHandles="1" noChangeArrowheads="1" noChangeShapeType="1" noTextEdit="1"/>
              </p:cNvSpPr>
              <p:nvPr/>
            </p:nvSpPr>
            <p:spPr bwMode="auto">
              <a:xfrm>
                <a:off x="3836988" y="2968625"/>
                <a:ext cx="4464050" cy="950913"/>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726" name="Object 6"/>
              <p:cNvSpPr txBox="1"/>
              <p:nvPr/>
            </p:nvSpPr>
            <p:spPr bwMode="auto">
              <a:xfrm>
                <a:off x="981075" y="5092700"/>
                <a:ext cx="10621108" cy="950912"/>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begChr m:val="{"/>
                          <m:endChr m:val=""/>
                          <m:ctrlPr>
                            <a:rPr lang="ja-JP" altLang="en-US" sz="3200" i="1">
                              <a:solidFill>
                                <a:srgbClr val="000000"/>
                              </a:solidFill>
                              <a:latin typeface="Cambria Math" panose="02040503050406030204" pitchFamily="18" charset="0"/>
                            </a:rPr>
                          </m:ctrlPr>
                        </m:dPr>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3</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5</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7</m:t>
                                      </m:r>
                                    </m:sup>
                                  </m:sSup>
                                </m:den>
                              </m:f>
                              <m:r>
                                <a:rPr lang="ja-JP" altLang="en-US" sz="3200" i="1">
                                  <a:solidFill>
                                    <a:srgbClr val="000000"/>
                                  </a:solidFill>
                                  <a:latin typeface="Cambria Math" panose="02040503050406030204" pitchFamily="18" charset="0"/>
                                </a:rPr>
                                <m:t>+⋯</m:t>
                              </m:r>
                            </m:e>
                          </m:d>
                        </m:e>
                      </m:d>
                      <m:r>
                        <a:rPr lang="ja-JP" altLang="en-US" sz="3200" i="1">
                          <a:solidFill>
                            <a:srgbClr val="000000"/>
                          </a:solidFill>
                          <a:latin typeface="Cambria Math" panose="02040503050406030204" pitchFamily="18" charset="0"/>
                        </a:rPr>
                        <m:t>+</m:t>
                      </m:r>
                      <m:d>
                        <m:dPr>
                          <m:begChr m:val=""/>
                          <m:endChr m:val="}"/>
                          <m:ctrlPr>
                            <a:rPr lang="ja-JP" altLang="en-US" sz="3200" i="1">
                              <a:solidFill>
                                <a:srgbClr val="000000"/>
                              </a:solidFill>
                              <a:latin typeface="Cambria Math" panose="02040503050406030204" pitchFamily="18" charset="0"/>
                            </a:rPr>
                          </m:ctrlPr>
                        </m:dPr>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3</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5</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7</m:t>
                                      </m:r>
                                    </m:sup>
                                  </m:sSup>
                                </m:den>
                              </m:f>
                              <m:r>
                                <a:rPr lang="ja-JP" altLang="en-US" sz="3200" i="1">
                                  <a:solidFill>
                                    <a:srgbClr val="000000"/>
                                  </a:solidFill>
                                  <a:latin typeface="Cambria Math" panose="02040503050406030204" pitchFamily="18" charset="0"/>
                                </a:rPr>
                                <m:t>+⋯</m:t>
                              </m:r>
                            </m:e>
                          </m:d>
                        </m:e>
                      </m:d>
                    </m:oMath>
                  </m:oMathPara>
                </a14:m>
                <a:endParaRPr lang="ja-JP" altLang="en-US" sz="3200" dirty="0"/>
              </a:p>
            </p:txBody>
          </p:sp>
        </mc:Choice>
        <mc:Fallback xmlns="">
          <p:sp>
            <p:nvSpPr>
              <p:cNvPr id="30726" name="Object 6"/>
              <p:cNvSpPr txBox="1">
                <a:spLocks noRot="1" noChangeAspect="1" noMove="1" noResize="1" noEditPoints="1" noAdjustHandles="1" noChangeArrowheads="1" noChangeShapeType="1" noTextEdit="1"/>
              </p:cNvSpPr>
              <p:nvPr/>
            </p:nvSpPr>
            <p:spPr bwMode="auto">
              <a:xfrm>
                <a:off x="981075" y="5092700"/>
                <a:ext cx="10621108" cy="950912"/>
              </a:xfrm>
              <a:prstGeom prst="rect">
                <a:avLst/>
              </a:prstGeom>
              <a:blipFill>
                <a:blip r:embed="rId6"/>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880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181686" y="1378633"/>
            <a:ext cx="9706707" cy="4185761"/>
          </a:xfrm>
          <a:prstGeom prst="rect">
            <a:avLst/>
          </a:prstGeom>
          <a:noFill/>
        </p:spPr>
        <p:txBody>
          <a:bodyPr wrap="square" rtlCol="0">
            <a:spAutoFit/>
          </a:bodyPr>
          <a:lstStyle/>
          <a:p>
            <a:r>
              <a:rPr kumimoji="1" lang="ja-JP" altLang="en-US" sz="3200" dirty="0">
                <a:latin typeface="AR P丸ゴシック体M" pitchFamily="50" charset="-128"/>
                <a:ea typeface="AR P丸ゴシック体M" pitchFamily="50" charset="-128"/>
              </a:rPr>
              <a:t>同じ考え方で色々な公式が作られました：</a:t>
            </a:r>
            <a:endParaRPr kumimoji="1" lang="en-US" altLang="ja-JP" sz="3200" dirty="0">
              <a:latin typeface="AR P丸ゴシック体M" pitchFamily="50" charset="-128"/>
              <a:ea typeface="AR P丸ゴシック体M" pitchFamily="50" charset="-128"/>
            </a:endParaRPr>
          </a:p>
          <a:p>
            <a:pPr>
              <a:spcBef>
                <a:spcPts val="1200"/>
              </a:spcBef>
            </a:pPr>
            <a:r>
              <a:rPr kumimoji="1" lang="ja-JP" altLang="en-US" sz="3200" dirty="0">
                <a:latin typeface="AR P丸ゴシック体M" pitchFamily="50" charset="-128"/>
                <a:ea typeface="AR P丸ゴシック体M" pitchFamily="50" charset="-128"/>
              </a:rPr>
              <a:t>クラウゼンの公式</a:t>
            </a:r>
            <a:r>
              <a:rPr lang="ja-JP" altLang="en-US" sz="3200" dirty="0">
                <a:latin typeface="AR P丸ゴシック体M" panose="020B0600010101010101" pitchFamily="50" charset="-128"/>
                <a:ea typeface="AR P丸ゴシック体M" panose="020B0600010101010101" pitchFamily="50" charset="-128"/>
              </a:rPr>
              <a:t>はこういう公式です。</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マチンの公式</a:t>
            </a:r>
            <a:r>
              <a:rPr lang="ja-JP" altLang="en-US" sz="3200" dirty="0">
                <a:latin typeface="AR P丸ゴシック体M" panose="020B0600010101010101" pitchFamily="50" charset="-128"/>
                <a:ea typeface="AR P丸ゴシック体M" panose="020B0600010101010101" pitchFamily="50" charset="-128"/>
              </a:rPr>
              <a:t>はこういう公式です。</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ガウスの公式</a:t>
            </a:r>
            <a:r>
              <a:rPr lang="ja-JP" altLang="en-US" sz="3200" dirty="0">
                <a:latin typeface="AR P丸ゴシック体M" panose="020B0600010101010101" pitchFamily="50" charset="-128"/>
                <a:ea typeface="AR P丸ゴシック体M" panose="020B0600010101010101" pitchFamily="50" charset="-128"/>
              </a:rPr>
              <a:t>はこういう公式です。</a:t>
            </a:r>
            <a:endParaRPr kumimoji="1" lang="ja-JP" altLang="en-US" sz="3200" dirty="0">
              <a:latin typeface="AR P丸ゴシック体M" pitchFamily="50" charset="-128"/>
              <a:ea typeface="AR P丸ゴシック体M" pitchFamily="50" charset="-128"/>
            </a:endParaRPr>
          </a:p>
        </p:txBody>
      </p:sp>
      <p:sp>
        <p:nvSpPr>
          <p:cNvPr id="2" name="タイトル 1"/>
          <p:cNvSpPr>
            <a:spLocks noGrp="1"/>
          </p:cNvSpPr>
          <p:nvPr>
            <p:ph type="title"/>
          </p:nvPr>
        </p:nvSpPr>
        <p:spPr>
          <a:xfrm>
            <a:off x="913775" y="332767"/>
            <a:ext cx="10364451" cy="867383"/>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逆三角関数を用いた公式 その３</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xmlns:a14="http://schemas.microsoft.com/office/drawing/2010/main">
        <mc:Choice Requires="a14">
          <p:sp>
            <p:nvSpPr>
              <p:cNvPr id="31746" name="Object 2"/>
              <p:cNvSpPr txBox="1"/>
              <p:nvPr/>
            </p:nvSpPr>
            <p:spPr bwMode="auto">
              <a:xfrm>
                <a:off x="3357562" y="2603500"/>
                <a:ext cx="4967287" cy="992188"/>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2×</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e>
                              </m:d>
                            </m:e>
                          </m:func>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den>
                                  </m:f>
                                </m:e>
                              </m:d>
                            </m:e>
                          </m:func>
                        </m:e>
                      </m:d>
                    </m:oMath>
                  </m:oMathPara>
                </a14:m>
                <a:endParaRPr lang="ja-JP" altLang="en-US" sz="3200" dirty="0"/>
              </a:p>
            </p:txBody>
          </p:sp>
        </mc:Choice>
        <mc:Fallback xmlns="">
          <p:sp>
            <p:nvSpPr>
              <p:cNvPr id="31746" name="Object 2"/>
              <p:cNvSpPr txBox="1">
                <a:spLocks noRot="1" noChangeAspect="1" noMove="1" noResize="1" noEditPoints="1" noAdjustHandles="1" noChangeArrowheads="1" noChangeShapeType="1" noTextEdit="1"/>
              </p:cNvSpPr>
              <p:nvPr/>
            </p:nvSpPr>
            <p:spPr bwMode="auto">
              <a:xfrm>
                <a:off x="3357562" y="2603500"/>
                <a:ext cx="4967287" cy="992188"/>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748" name="Object 4"/>
              <p:cNvSpPr txBox="1"/>
              <p:nvPr/>
            </p:nvSpPr>
            <p:spPr bwMode="auto">
              <a:xfrm>
                <a:off x="3246438" y="4084638"/>
                <a:ext cx="5203825" cy="950912"/>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smtClean="0">
                          <a:solidFill>
                            <a:srgbClr val="000000"/>
                          </a:solidFill>
                          <a:latin typeface="Cambria Math" panose="02040503050406030204" pitchFamily="18" charset="0"/>
                        </a:rPr>
                        <m:t>π</m:t>
                      </m:r>
                      <m:r>
                        <a:rPr lang="ja-JP" altLang="en-US" sz="3200" i="1" smtClean="0">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en-US" altLang="ja-JP" sz="3200" b="0" i="1" smtClean="0">
                              <a:solidFill>
                                <a:srgbClr val="000000"/>
                              </a:solidFill>
                              <a:latin typeface="Cambria Math" panose="02040503050406030204" pitchFamily="18" charset="0"/>
                            </a:rPr>
                            <m:t>4</m:t>
                          </m:r>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den>
                                  </m:f>
                                </m:e>
                              </m:d>
                            </m:e>
                          </m:func>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239</m:t>
                                      </m:r>
                                    </m:den>
                                  </m:f>
                                </m:e>
                              </m:d>
                            </m:e>
                          </m:func>
                        </m:e>
                      </m:d>
                    </m:oMath>
                  </m:oMathPara>
                </a14:m>
                <a:endParaRPr lang="ja-JP" altLang="en-US" sz="3200" dirty="0"/>
              </a:p>
            </p:txBody>
          </p:sp>
        </mc:Choice>
        <mc:Fallback xmlns="">
          <p:sp>
            <p:nvSpPr>
              <p:cNvPr id="31748" name="Object 4"/>
              <p:cNvSpPr txBox="1">
                <a:spLocks noRot="1" noChangeAspect="1" noMove="1" noResize="1" noEditPoints="1" noAdjustHandles="1" noChangeArrowheads="1" noChangeShapeType="1" noTextEdit="1"/>
              </p:cNvSpPr>
              <p:nvPr/>
            </p:nvSpPr>
            <p:spPr bwMode="auto">
              <a:xfrm>
                <a:off x="3246438" y="4084638"/>
                <a:ext cx="5203825" cy="95091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749" name="Object 5"/>
              <p:cNvSpPr txBox="1"/>
              <p:nvPr/>
            </p:nvSpPr>
            <p:spPr bwMode="auto">
              <a:xfrm>
                <a:off x="1608138" y="5524500"/>
                <a:ext cx="9180512" cy="1073150"/>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12×</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18</m:t>
                                      </m:r>
                                    </m:den>
                                  </m:f>
                                </m:e>
                              </m:d>
                            </m:e>
                          </m:func>
                          <m:r>
                            <a:rPr lang="ja-JP" altLang="en-US" sz="3200" i="1">
                              <a:solidFill>
                                <a:srgbClr val="000000"/>
                              </a:solidFill>
                              <a:latin typeface="Cambria Math" panose="02040503050406030204" pitchFamily="18" charset="0"/>
                            </a:rPr>
                            <m:t>+8×</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57</m:t>
                                      </m:r>
                                    </m:den>
                                  </m:f>
                                </m:e>
                              </m:d>
                            </m:e>
                          </m:func>
                          <m:r>
                            <a:rPr lang="ja-JP" altLang="en-US" sz="3200" i="1">
                              <a:solidFill>
                                <a:srgbClr val="000000"/>
                              </a:solidFill>
                              <a:latin typeface="Cambria Math" panose="02040503050406030204" pitchFamily="18" charset="0"/>
                            </a:rPr>
                            <m:t>−5×</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239</m:t>
                                      </m:r>
                                    </m:den>
                                  </m:f>
                                </m:e>
                              </m:d>
                            </m:e>
                          </m:func>
                        </m:e>
                      </m:d>
                    </m:oMath>
                  </m:oMathPara>
                </a14:m>
                <a:endParaRPr lang="ja-JP" altLang="en-US" sz="3200" dirty="0"/>
              </a:p>
            </p:txBody>
          </p:sp>
        </mc:Choice>
        <mc:Fallback xmlns="">
          <p:sp>
            <p:nvSpPr>
              <p:cNvPr id="31749" name="Object 5"/>
              <p:cNvSpPr txBox="1">
                <a:spLocks noRot="1" noChangeAspect="1" noMove="1" noResize="1" noEditPoints="1" noAdjustHandles="1" noChangeArrowheads="1" noChangeShapeType="1" noTextEdit="1"/>
              </p:cNvSpPr>
              <p:nvPr/>
            </p:nvSpPr>
            <p:spPr bwMode="auto">
              <a:xfrm>
                <a:off x="1608138" y="5524500"/>
                <a:ext cx="9180512" cy="1073150"/>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752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92370" y="1477108"/>
            <a:ext cx="11507372" cy="4185761"/>
          </a:xfrm>
          <a:prstGeom prst="rect">
            <a:avLst/>
          </a:prstGeom>
          <a:noFill/>
        </p:spPr>
        <p:txBody>
          <a:bodyPr wrap="square" rtlCol="0">
            <a:spAutoFit/>
          </a:bodyPr>
          <a:lstStyle/>
          <a:p>
            <a:r>
              <a:rPr lang="ja-JP" altLang="en-US" sz="3200" dirty="0">
                <a:latin typeface="AR P丸ゴシック体M" panose="020B0600010101010101" pitchFamily="50" charset="-128"/>
                <a:ea typeface="AR P丸ゴシック体M" panose="020B0600010101010101" pitchFamily="50" charset="-128"/>
              </a:rPr>
              <a:t>その他にも円周率の公式はたくさんあります。</a:t>
            </a:r>
            <a:r>
              <a:rPr kumimoji="1" lang="ja-JP" altLang="en-US" sz="3200" dirty="0">
                <a:latin typeface="AR P丸ゴシック体M" pitchFamily="50" charset="-128"/>
                <a:ea typeface="AR P丸ゴシック体M" pitchFamily="50" charset="-128"/>
              </a:rPr>
              <a:t>無限積で書く公式の例としてはこんなものがあります。</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ウォリスの公式 ：</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10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インドの天才数学者ラマヌジャンは次のような公式も得ています。</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ラマヌジャンの公式 ：</a:t>
            </a:r>
          </a:p>
        </p:txBody>
      </p:sp>
      <p:sp>
        <p:nvSpPr>
          <p:cNvPr id="2" name="タイトル 1"/>
          <p:cNvSpPr>
            <a:spLocks noGrp="1"/>
          </p:cNvSpPr>
          <p:nvPr>
            <p:ph type="title"/>
          </p:nvPr>
        </p:nvSpPr>
        <p:spPr>
          <a:xfrm>
            <a:off x="913150" y="375629"/>
            <a:ext cx="10364451" cy="810233"/>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その他の公式</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xmlns:a14="http://schemas.microsoft.com/office/drawing/2010/main">
        <mc:Choice Requires="a14">
          <p:sp>
            <p:nvSpPr>
              <p:cNvPr id="32770" name="Object 2"/>
              <p:cNvSpPr txBox="1"/>
              <p:nvPr/>
            </p:nvSpPr>
            <p:spPr bwMode="auto">
              <a:xfrm>
                <a:off x="4385695" y="2714815"/>
                <a:ext cx="5164974" cy="1082065"/>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=2×</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2×2×4×4×6×6×⋯</m:t>
                          </m:r>
                        </m:num>
                        <m:den>
                          <m:r>
                            <a:rPr lang="ja-JP" altLang="en-US" sz="3200" i="1">
                              <a:solidFill>
                                <a:srgbClr val="000000"/>
                              </a:solidFill>
                              <a:latin typeface="Cambria Math" panose="02040503050406030204" pitchFamily="18" charset="0"/>
                            </a:rPr>
                            <m:t>1×3×3×5×5×7×⋯</m:t>
                          </m:r>
                        </m:den>
                      </m:f>
                    </m:oMath>
                  </m:oMathPara>
                </a14:m>
                <a:endParaRPr lang="ja-JP" altLang="en-US" sz="3200" dirty="0"/>
              </a:p>
            </p:txBody>
          </p:sp>
        </mc:Choice>
        <mc:Fallback xmlns="">
          <p:sp>
            <p:nvSpPr>
              <p:cNvPr id="32770" name="Object 2"/>
              <p:cNvSpPr txBox="1">
                <a:spLocks noRot="1" noChangeAspect="1" noMove="1" noResize="1" noEditPoints="1" noAdjustHandles="1" noChangeArrowheads="1" noChangeShapeType="1" noTextEdit="1"/>
              </p:cNvSpPr>
              <p:nvPr/>
            </p:nvSpPr>
            <p:spPr bwMode="auto">
              <a:xfrm>
                <a:off x="4385695" y="2714815"/>
                <a:ext cx="5164974" cy="108206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771" name="Object 3"/>
              <p:cNvSpPr txBox="1"/>
              <p:nvPr/>
            </p:nvSpPr>
            <p:spPr bwMode="auto">
              <a:xfrm>
                <a:off x="5052653" y="5190585"/>
                <a:ext cx="6729772" cy="1191165"/>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m:rPr>
                              <m:sty m:val="p"/>
                            </m:rPr>
                            <a:rPr lang="ja-JP" altLang="en-US" sz="3200" i="1">
                              <a:solidFill>
                                <a:srgbClr val="000000"/>
                              </a:solidFill>
                              <a:latin typeface="Cambria Math" panose="02040503050406030204" pitchFamily="18" charset="0"/>
                            </a:rPr>
                            <m:t>π</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ad>
                            <m:radPr>
                              <m:degHide m:val="on"/>
                              <m:ctrlPr>
                                <a:rPr lang="ja-JP" altLang="en-US" sz="3200" i="1">
                                  <a:solidFill>
                                    <a:srgbClr val="000000"/>
                                  </a:solidFill>
                                  <a:latin typeface="Cambria Math" panose="02040503050406030204" pitchFamily="18" charset="0"/>
                                </a:rPr>
                              </m:ctrlPr>
                            </m:radPr>
                            <m:deg/>
                            <m:e>
                              <m:r>
                                <a:rPr lang="ja-JP" altLang="en-US" sz="3200" i="1">
                                  <a:solidFill>
                                    <a:srgbClr val="000000"/>
                                  </a:solidFill>
                                  <a:latin typeface="Cambria Math" panose="02040503050406030204" pitchFamily="18" charset="0"/>
                                </a:rPr>
                                <m:t>8</m:t>
                              </m:r>
                            </m:e>
                          </m:rad>
                        </m:num>
                        <m:den>
                          <m:r>
                            <a:rPr lang="ja-JP" altLang="en-US" sz="3200" i="1">
                              <a:solidFill>
                                <a:srgbClr val="000000"/>
                              </a:solidFill>
                              <a:latin typeface="Cambria Math" panose="02040503050406030204" pitchFamily="18" charset="0"/>
                            </a:rPr>
                            <m:t>9</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9</m:t>
                              </m:r>
                            </m:e>
                            <m:sup>
                              <m:r>
                                <a:rPr lang="ja-JP" altLang="en-US" sz="3200" i="1">
                                  <a:solidFill>
                                    <a:srgbClr val="000000"/>
                                  </a:solidFill>
                                  <a:latin typeface="Cambria Math" panose="02040503050406030204" pitchFamily="18" charset="0"/>
                                </a:rPr>
                                <m:t>2</m:t>
                              </m:r>
                            </m:sup>
                          </m:sSup>
                        </m:den>
                      </m:f>
                      <m:nary>
                        <m:naryPr>
                          <m:chr m:val="∑"/>
                          <m:ctrlPr>
                            <a:rPr lang="ja-JP" altLang="en-US" sz="3200" i="1">
                              <a:solidFill>
                                <a:srgbClr val="000000"/>
                              </a:solidFill>
                              <a:latin typeface="Cambria Math" panose="02040503050406030204" pitchFamily="18" charset="0"/>
                            </a:rPr>
                          </m:ctrlPr>
                        </m:naryPr>
                        <m:sub>
                          <m:r>
                            <a:rPr lang="ja-JP" altLang="en-US" sz="3200" i="1">
                              <a:solidFill>
                                <a:srgbClr val="000000"/>
                              </a:solidFill>
                              <a:latin typeface="Cambria Math" panose="02040503050406030204" pitchFamily="18" charset="0"/>
                            </a:rPr>
                            <m:t>𝑛</m:t>
                          </m:r>
                          <m:r>
                            <a:rPr lang="ja-JP" altLang="en-US" sz="3200" i="1">
                              <a:solidFill>
                                <a:srgbClr val="000000"/>
                              </a:solidFill>
                              <a:latin typeface="Cambria Math" panose="02040503050406030204" pitchFamily="18" charset="0"/>
                            </a:rPr>
                            <m:t>=0</m:t>
                          </m:r>
                        </m:sub>
                        <m:sup>
                          <m:r>
                            <a:rPr lang="ja-JP" altLang="en-US" sz="3200" i="1">
                              <a:solidFill>
                                <a:srgbClr val="000000"/>
                              </a:solidFill>
                              <a:latin typeface="Cambria Math" panose="02040503050406030204" pitchFamily="18" charset="0"/>
                            </a:rPr>
                            <m:t>∞</m:t>
                          </m:r>
                        </m:sup>
                        <m:e>
                          <m:f>
                            <m:fPr>
                              <m:ctrlPr>
                                <a:rPr lang="ja-JP" altLang="en-US" sz="3200" i="1">
                                  <a:solidFill>
                                    <a:srgbClr val="000000"/>
                                  </a:solidFill>
                                  <a:latin typeface="Cambria Math" panose="02040503050406030204" pitchFamily="18" charset="0"/>
                                </a:rPr>
                              </m:ctrlPr>
                            </m:fPr>
                            <m:num>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4</m:t>
                                  </m:r>
                                  <m:r>
                                    <a:rPr lang="ja-JP" altLang="en-US" sz="3200" i="1">
                                      <a:solidFill>
                                        <a:srgbClr val="000000"/>
                                      </a:solidFill>
                                      <a:latin typeface="Cambria Math" panose="02040503050406030204" pitchFamily="18" charset="0"/>
                                    </a:rPr>
                                    <m:t>𝑛</m:t>
                                  </m:r>
                                </m:e>
                              </m:d>
                              <m:r>
                                <a:rPr lang="ja-JP" altLang="en-US" sz="3200" i="1">
                                  <a:solidFill>
                                    <a:srgbClr val="000000"/>
                                  </a:solidFill>
                                  <a:latin typeface="Cambria Math" panose="02040503050406030204" pitchFamily="18" charset="0"/>
                                </a:rPr>
                                <m:t>!</m:t>
                              </m:r>
                            </m:num>
                            <m:den>
                              <m:sSup>
                                <m:sSupPr>
                                  <m:ctrlPr>
                                    <a:rPr lang="ja-JP" altLang="en-US" sz="3200" i="1">
                                      <a:solidFill>
                                        <a:srgbClr val="000000"/>
                                      </a:solidFill>
                                      <a:latin typeface="Cambria Math" panose="02040503050406030204" pitchFamily="18" charset="0"/>
                                    </a:rPr>
                                  </m:ctrlPr>
                                </m:sSupPr>
                                <m:e>
                                  <m:d>
                                    <m:dPr>
                                      <m:ctrlPr>
                                        <a:rPr lang="ja-JP" altLang="en-US" sz="3200" i="1">
                                          <a:solidFill>
                                            <a:srgbClr val="000000"/>
                                          </a:solidFill>
                                          <a:latin typeface="Cambria Math" panose="02040503050406030204" pitchFamily="18" charset="0"/>
                                        </a:rPr>
                                      </m:ctrlPr>
                                    </m:dPr>
                                    <m:e>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4</m:t>
                                          </m:r>
                                        </m:e>
                                        <m:sup>
                                          <m:r>
                                            <a:rPr lang="ja-JP" altLang="en-US" sz="3200" i="1">
                                              <a:solidFill>
                                                <a:srgbClr val="000000"/>
                                              </a:solidFill>
                                              <a:latin typeface="Cambria Math" panose="02040503050406030204" pitchFamily="18" charset="0"/>
                                            </a:rPr>
                                            <m:t>𝑛</m:t>
                                          </m:r>
                                        </m:sup>
                                      </m:sSup>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𝑛</m:t>
                                      </m:r>
                                      <m:r>
                                        <a:rPr lang="ja-JP" altLang="en-US" sz="3200" i="1">
                                          <a:solidFill>
                                            <a:srgbClr val="000000"/>
                                          </a:solidFill>
                                          <a:latin typeface="Cambria Math" panose="02040503050406030204" pitchFamily="18" charset="0"/>
                                        </a:rPr>
                                        <m:t>!</m:t>
                                      </m:r>
                                    </m:e>
                                  </m:d>
                                </m:e>
                                <m:sup>
                                  <m:r>
                                    <a:rPr lang="ja-JP" altLang="en-US" sz="3200" i="1">
                                      <a:solidFill>
                                        <a:srgbClr val="000000"/>
                                      </a:solidFill>
                                      <a:latin typeface="Cambria Math" panose="02040503050406030204" pitchFamily="18" charset="0"/>
                                    </a:rPr>
                                    <m:t>4</m:t>
                                  </m:r>
                                </m:sup>
                              </m:sSup>
                            </m:den>
                          </m:f>
                        </m:e>
                      </m:nary>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1103+26390</m:t>
                          </m:r>
                          <m:r>
                            <a:rPr lang="ja-JP" altLang="en-US" sz="3200" i="1">
                              <a:solidFill>
                                <a:srgbClr val="000000"/>
                              </a:solidFill>
                              <a:latin typeface="Cambria Math" panose="02040503050406030204" pitchFamily="18" charset="0"/>
                            </a:rPr>
                            <m:t>𝑛</m:t>
                          </m:r>
                        </m:num>
                        <m:den>
                          <m:r>
                            <a:rPr lang="ja-JP" altLang="en-US" sz="3200" i="1">
                              <a:solidFill>
                                <a:srgbClr val="000000"/>
                              </a:solidFill>
                              <a:latin typeface="Cambria Math" panose="02040503050406030204" pitchFamily="18" charset="0"/>
                            </a:rPr>
                            <m:t>9</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9</m:t>
                              </m:r>
                            </m:e>
                            <m:sup>
                              <m:r>
                                <a:rPr lang="ja-JP" altLang="en-US" sz="3200" i="1">
                                  <a:solidFill>
                                    <a:srgbClr val="000000"/>
                                  </a:solidFill>
                                  <a:latin typeface="Cambria Math" panose="02040503050406030204" pitchFamily="18" charset="0"/>
                                </a:rPr>
                                <m:t>4</m:t>
                              </m:r>
                              <m:r>
                                <a:rPr lang="ja-JP" altLang="en-US" sz="3200" i="1">
                                  <a:solidFill>
                                    <a:srgbClr val="000000"/>
                                  </a:solidFill>
                                  <a:latin typeface="Cambria Math" panose="02040503050406030204" pitchFamily="18" charset="0"/>
                                </a:rPr>
                                <m:t>𝑛</m:t>
                              </m:r>
                            </m:sup>
                          </m:sSup>
                        </m:den>
                      </m:f>
                    </m:oMath>
                  </m:oMathPara>
                </a14:m>
                <a:endParaRPr lang="ja-JP" altLang="en-US" sz="3200" dirty="0"/>
              </a:p>
            </p:txBody>
          </p:sp>
        </mc:Choice>
        <mc:Fallback xmlns="">
          <p:sp>
            <p:nvSpPr>
              <p:cNvPr id="32771" name="Object 3"/>
              <p:cNvSpPr txBox="1">
                <a:spLocks noRot="1" noChangeAspect="1" noMove="1" noResize="1" noEditPoints="1" noAdjustHandles="1" noChangeArrowheads="1" noChangeShapeType="1" noTextEdit="1"/>
              </p:cNvSpPr>
              <p:nvPr/>
            </p:nvSpPr>
            <p:spPr bwMode="auto">
              <a:xfrm>
                <a:off x="5052653" y="5190585"/>
                <a:ext cx="6729772" cy="1191165"/>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4844372"/>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TM04033925[[fn=しずく]]</Template>
  <TotalTime>461</TotalTime>
  <Words>1492</Words>
  <Application>Microsoft Office PowerPoint</Application>
  <PresentationFormat>ワイド画面</PresentationFormat>
  <Paragraphs>192</Paragraphs>
  <Slides>13</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AR P丸ゴシック体M</vt:lpstr>
      <vt:lpstr>ＭＳ Ｐゴシック</vt:lpstr>
      <vt:lpstr>Arial</vt:lpstr>
      <vt:lpstr>Calibri</vt:lpstr>
      <vt:lpstr>Cambria Math</vt:lpstr>
      <vt:lpstr>Georgia</vt:lpstr>
      <vt:lpstr>Tw Cen MT</vt:lpstr>
      <vt:lpstr>Wingdings</vt:lpstr>
      <vt:lpstr>しずく</vt:lpstr>
      <vt:lpstr>円 周 率 物 語 （下手なスライド version）</vt:lpstr>
      <vt:lpstr>目　次</vt:lpstr>
      <vt:lpstr>何桁言えるかな？</vt:lpstr>
      <vt:lpstr>近似分数</vt:lpstr>
      <vt:lpstr>幾何学的に近似値を求める方法</vt:lpstr>
      <vt:lpstr>逆三角関数を用いた公式 その１</vt:lpstr>
      <vt:lpstr>逆三角関数を用いた公式 その２</vt:lpstr>
      <vt:lpstr>逆三角関数を用いた公式 その３</vt:lpstr>
      <vt:lpstr>その他の公式</vt:lpstr>
      <vt:lpstr>シャンクスの挑戦</vt:lpstr>
      <vt:lpstr>ゼータ関数との関係</vt:lpstr>
      <vt:lpstr>参考文献</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円周率物語</dc:title>
  <dc:creator>2014kyotu04</dc:creator>
  <cp:lastModifiedBy>塩田 研一</cp:lastModifiedBy>
  <cp:revision>57</cp:revision>
  <dcterms:created xsi:type="dcterms:W3CDTF">2015-07-03T07:43:30Z</dcterms:created>
  <dcterms:modified xsi:type="dcterms:W3CDTF">2020-07-18T06:20:14Z</dcterms:modified>
</cp:coreProperties>
</file>