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8" autoAdjust="0"/>
    <p:restoredTop sz="94684" autoAdjust="0"/>
  </p:normalViewPr>
  <p:slideViewPr>
    <p:cSldViewPr snapToGrid="0">
      <p:cViewPr varScale="1">
        <p:scale>
          <a:sx n="66" d="100"/>
          <a:sy n="66" d="100"/>
        </p:scale>
        <p:origin x="422" y="5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0" d="100"/>
          <a:sy n="80" d="100"/>
        </p:scale>
        <p:origin x="36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0A4EF9D-5A52-885F-6D8B-C105A09AEA1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66D5092-A216-72FD-2602-DEEE9FB479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BE13E78-8B38-43F3-A9E6-71226F0DA1A3}" type="datetimeFigureOut">
              <a:rPr kumimoji="1" lang="ja-JP" altLang="en-US" smtClean="0"/>
              <a:t>2024/5/1</a:t>
            </a:fld>
            <a:endParaRPr kumimoji="1" lang="ja-JP" altLang="en-US"/>
          </a:p>
        </p:txBody>
      </p:sp>
      <p:sp>
        <p:nvSpPr>
          <p:cNvPr id="4" name="フッター プレースホルダー 3">
            <a:extLst>
              <a:ext uri="{FF2B5EF4-FFF2-40B4-BE49-F238E27FC236}">
                <a16:creationId xmlns:a16="http://schemas.microsoft.com/office/drawing/2014/main" id="{FB6820C6-2782-87F4-D0D0-011218002E3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E4655C5C-E28A-EECA-0452-47156CED565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037903A-D674-4E49-BABF-56CEFEF97870}" type="slidenum">
              <a:rPr kumimoji="1" lang="ja-JP" altLang="en-US" smtClean="0"/>
              <a:t>‹#›</a:t>
            </a:fld>
            <a:endParaRPr kumimoji="1" lang="ja-JP" altLang="en-US"/>
          </a:p>
        </p:txBody>
      </p:sp>
    </p:spTree>
    <p:extLst>
      <p:ext uri="{BB962C8B-B14F-4D97-AF65-F5344CB8AC3E}">
        <p14:creationId xmlns:p14="http://schemas.microsoft.com/office/powerpoint/2010/main" val="1502531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19350F-79FB-42A7-A98B-F361810C5758}" type="datetimeFigureOut">
              <a:rPr kumimoji="1" lang="ja-JP" altLang="en-US" smtClean="0"/>
              <a:t>2024/5/1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570F9B-2401-4632-AD2C-923723950856}" type="slidenum">
              <a:rPr kumimoji="1" lang="ja-JP" altLang="en-US" smtClean="0"/>
              <a:t>‹#›</a:t>
            </a:fld>
            <a:endParaRPr kumimoji="1" lang="ja-JP" altLang="en-US"/>
          </a:p>
        </p:txBody>
      </p:sp>
    </p:spTree>
    <p:extLst>
      <p:ext uri="{BB962C8B-B14F-4D97-AF65-F5344CB8AC3E}">
        <p14:creationId xmlns:p14="http://schemas.microsoft.com/office/powerpoint/2010/main" val="33999698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滋賀県についてご紹介いたします。</a:t>
            </a:r>
          </a:p>
        </p:txBody>
      </p:sp>
      <p:sp>
        <p:nvSpPr>
          <p:cNvPr id="4" name="スライド番号プレースホルダー 3"/>
          <p:cNvSpPr>
            <a:spLocks noGrp="1"/>
          </p:cNvSpPr>
          <p:nvPr>
            <p:ph type="sldNum" sz="quarter" idx="5"/>
          </p:nvPr>
        </p:nvSpPr>
        <p:spPr/>
        <p:txBody>
          <a:bodyPr/>
          <a:lstStyle/>
          <a:p>
            <a:fld id="{EA570F9B-2401-4632-AD2C-923723950856}" type="slidenum">
              <a:rPr kumimoji="1" lang="ja-JP" altLang="en-US" smtClean="0"/>
              <a:t>1</a:t>
            </a:fld>
            <a:endParaRPr kumimoji="1" lang="ja-JP" altLang="en-US"/>
          </a:p>
        </p:txBody>
      </p:sp>
    </p:spTree>
    <p:extLst>
      <p:ext uri="{BB962C8B-B14F-4D97-AF65-F5344CB8AC3E}">
        <p14:creationId xmlns:p14="http://schemas.microsoft.com/office/powerpoint/2010/main" val="159776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滋賀県と言えば何といっても琵琶湖。滋賀県はほとんど琵琶湖あと思っている人もいるようですが、面積は県の面積の６分の１です。</a:t>
            </a:r>
            <a:endParaRPr kumimoji="1" lang="en-US" altLang="ja-JP" dirty="0"/>
          </a:p>
          <a:p>
            <a:r>
              <a:rPr kumimoji="1" lang="ja-JP" altLang="en-US" dirty="0"/>
              <a:t>県庁所在地の大津市は、実はお隣が京都市です。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東海道</a:t>
            </a:r>
            <a:r>
              <a:rPr lang="en-US" altLang="ja-JP" dirty="0"/>
              <a:t>, </a:t>
            </a:r>
            <a:r>
              <a:rPr lang="ja-JP" altLang="en-US" dirty="0"/>
              <a:t>中山道</a:t>
            </a:r>
            <a:r>
              <a:rPr lang="en-US" altLang="ja-JP" dirty="0"/>
              <a:t>, </a:t>
            </a:r>
            <a:r>
              <a:rPr lang="ja-JP" altLang="en-US" dirty="0"/>
              <a:t>北陸道が通り、京都へ攻め上る武士たちによって度々戦乱に巻き込まれました。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現在では地の利を活かして意外と工業が盛んです。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また、近江商人のふるさととしても知られ、</a:t>
            </a:r>
            <a:r>
              <a:rPr lang="ja-JP" altLang="ja-JP" dirty="0"/>
              <a:t>大丸</a:t>
            </a:r>
            <a:r>
              <a:rPr lang="en-US" altLang="ja-JP" dirty="0"/>
              <a:t>, </a:t>
            </a:r>
            <a:r>
              <a:rPr lang="ja-JP" altLang="ja-JP" dirty="0"/>
              <a:t>高島屋</a:t>
            </a:r>
            <a:r>
              <a:rPr lang="en-US" altLang="ja-JP" dirty="0"/>
              <a:t>, </a:t>
            </a:r>
            <a:r>
              <a:rPr lang="ja-JP" altLang="ja-JP" dirty="0"/>
              <a:t>西武</a:t>
            </a:r>
            <a:r>
              <a:rPr lang="en-US" altLang="ja-JP" dirty="0"/>
              <a:t>,</a:t>
            </a:r>
            <a:r>
              <a:rPr lang="ja-JP" altLang="ja-JP" dirty="0"/>
              <a:t>伊藤忠</a:t>
            </a:r>
            <a:r>
              <a:rPr lang="en-US" altLang="ja-JP" dirty="0"/>
              <a:t>, </a:t>
            </a:r>
            <a:r>
              <a:rPr lang="ja-JP" altLang="ja-JP" dirty="0"/>
              <a:t>住友</a:t>
            </a:r>
            <a:r>
              <a:rPr lang="en-US" altLang="ja-JP" dirty="0"/>
              <a:t>, </a:t>
            </a:r>
            <a:r>
              <a:rPr lang="ja-JP" altLang="ja-JP" dirty="0"/>
              <a:t>東レ</a:t>
            </a:r>
            <a:r>
              <a:rPr lang="ja-JP" altLang="en-US" dirty="0"/>
              <a:t>などの大企業のルーツは滋賀県にあります。</a:t>
            </a: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EA570F9B-2401-4632-AD2C-923723950856}" type="slidenum">
              <a:rPr kumimoji="1" lang="ja-JP" altLang="en-US" smtClean="0"/>
              <a:t>2</a:t>
            </a:fld>
            <a:endParaRPr kumimoji="1" lang="ja-JP" altLang="en-US"/>
          </a:p>
        </p:txBody>
      </p:sp>
    </p:spTree>
    <p:extLst>
      <p:ext uri="{BB962C8B-B14F-4D97-AF65-F5344CB8AC3E}">
        <p14:creationId xmlns:p14="http://schemas.microsoft.com/office/powerpoint/2010/main" val="2365535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歴史的なキーワードをいくつか挙げてみましょう。</a:t>
            </a:r>
            <a:endParaRPr kumimoji="1" lang="en-US" altLang="ja-JP" dirty="0"/>
          </a:p>
          <a:p>
            <a:r>
              <a:rPr kumimoji="1" lang="ja-JP" altLang="en-US" dirty="0"/>
              <a:t>大化の改新で有名な天智天皇がおいたのは大津宮。その後継争いの壬申の乱の舞台となったのも滋賀県です。</a:t>
            </a:r>
            <a:endParaRPr kumimoji="1" lang="en-US" altLang="ja-JP" dirty="0"/>
          </a:p>
          <a:p>
            <a:r>
              <a:rPr kumimoji="1" lang="ja-JP" altLang="en-US" dirty="0"/>
              <a:t>今年の大河ドラマで取り上げられている源氏物語は大津市の石山寺で執筆されたといわれています。</a:t>
            </a:r>
            <a:endParaRPr kumimoji="1" lang="en-US" altLang="ja-JP" dirty="0"/>
          </a:p>
          <a:p>
            <a:r>
              <a:rPr kumimoji="1" lang="ja-JP" altLang="en-US" dirty="0"/>
              <a:t>平安京の鬼門の守りとして最澄が建てた比叡山延暦寺も滋賀県。</a:t>
            </a:r>
            <a:endParaRPr kumimoji="1" lang="en-US" altLang="ja-JP" dirty="0"/>
          </a:p>
          <a:p>
            <a:r>
              <a:rPr kumimoji="1" lang="ja-JP" altLang="en-US" dirty="0"/>
              <a:t>織田信長、豊臣秀吉ゆかりの地も多く、</a:t>
            </a:r>
            <a:endParaRPr kumimoji="1" lang="en-US" altLang="ja-JP" dirty="0"/>
          </a:p>
          <a:p>
            <a:r>
              <a:rPr kumimoji="1" lang="ja-JP" altLang="en-US" dirty="0"/>
              <a:t>幕末に桜田門外の変に倒れた井伊直弼は彦根藩のお殿さまです。</a:t>
            </a:r>
          </a:p>
        </p:txBody>
      </p:sp>
      <p:sp>
        <p:nvSpPr>
          <p:cNvPr id="4" name="スライド番号プレースホルダー 3"/>
          <p:cNvSpPr>
            <a:spLocks noGrp="1"/>
          </p:cNvSpPr>
          <p:nvPr>
            <p:ph type="sldNum" sz="quarter" idx="5"/>
          </p:nvPr>
        </p:nvSpPr>
        <p:spPr/>
        <p:txBody>
          <a:bodyPr/>
          <a:lstStyle/>
          <a:p>
            <a:fld id="{EA570F9B-2401-4632-AD2C-923723950856}" type="slidenum">
              <a:rPr kumimoji="1" lang="ja-JP" altLang="en-US" smtClean="0"/>
              <a:t>3</a:t>
            </a:fld>
            <a:endParaRPr kumimoji="1" lang="ja-JP" altLang="en-US"/>
          </a:p>
        </p:txBody>
      </p:sp>
    </p:spTree>
    <p:extLst>
      <p:ext uri="{BB962C8B-B14F-4D97-AF65-F5344CB8AC3E}">
        <p14:creationId xmlns:p14="http://schemas.microsoft.com/office/powerpoint/2010/main" val="3055437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滋賀県の名物や滋賀県出身の有名人としては、発酵食品の鮒ずし、タヌキの置物で有名な信楽焼、鳥人間コンテスト、西川貴教さん、ラルク、ひこにゃんなどが挙げられます。</a:t>
            </a:r>
            <a:endParaRPr kumimoji="1" lang="en-US" altLang="ja-JP" dirty="0"/>
          </a:p>
          <a:p>
            <a:r>
              <a:rPr kumimoji="1" lang="ja-JP" altLang="en-US" dirty="0"/>
              <a:t>自然が豊かで、工業も盛ん、文化財も</a:t>
            </a:r>
            <a:r>
              <a:rPr kumimoji="1" lang="ja-JP" altLang="en-US"/>
              <a:t>多く、芭蕉が詠んだように春の似合う土地柄です。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EA570F9B-2401-4632-AD2C-923723950856}" type="slidenum">
              <a:rPr kumimoji="1" lang="ja-JP" altLang="en-US" smtClean="0"/>
              <a:t>4</a:t>
            </a:fld>
            <a:endParaRPr kumimoji="1" lang="ja-JP" altLang="en-US"/>
          </a:p>
        </p:txBody>
      </p:sp>
    </p:spTree>
    <p:extLst>
      <p:ext uri="{BB962C8B-B14F-4D97-AF65-F5344CB8AC3E}">
        <p14:creationId xmlns:p14="http://schemas.microsoft.com/office/powerpoint/2010/main" val="4210902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1" y="533400"/>
            <a:ext cx="8097308" cy="2294003"/>
          </a:xfrm>
        </p:spPr>
        <p:txBody>
          <a:bodyPr anchor="b">
            <a:normAutofit/>
          </a:bodyPr>
          <a:lstStyle>
            <a:lvl1pPr algn="l">
              <a:defRPr sz="4800" b="1">
                <a:solidFill>
                  <a:schemeClr val="bg2">
                    <a:lumMod val="75000"/>
                  </a:schemeClr>
                </a:solidFill>
                <a:effectLst/>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533400" y="3843868"/>
            <a:ext cx="8097308" cy="1097335"/>
          </a:xfrm>
        </p:spPr>
        <p:txBody>
          <a:bodyPr anchor="t">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dirty="0"/>
              <a:t>マスター サブタイトルの書式設定</a:t>
            </a:r>
            <a:endParaRPr lang="en-US" dirty="0"/>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156905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ja-JP" altLang="en-US"/>
              <a:t>マスター タイトルの書式設定</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2124931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1425949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84306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3490957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0137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1918856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4073944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857671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3400" y="503250"/>
            <a:ext cx="8013071" cy="983024"/>
          </a:xfrm>
        </p:spPr>
        <p:txBody>
          <a:bodyPr>
            <a:normAutofit/>
          </a:bodyPr>
          <a:lstStyle>
            <a:lvl1pPr>
              <a:defRPr sz="3600" b="1">
                <a:solidFill>
                  <a:schemeClr val="bg2">
                    <a:lumMod val="75000"/>
                  </a:schemeClr>
                </a:solidFill>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533400" y="1702051"/>
            <a:ext cx="8013071" cy="3983525"/>
          </a:xfrm>
        </p:spPr>
        <p:txBody>
          <a:bodyPr anchor="ctr">
            <a:normAutofit/>
          </a:bodyPr>
          <a:lstStyle>
            <a:lvl1pPr>
              <a:defRPr sz="3200">
                <a:solidFill>
                  <a:schemeClr val="tx1"/>
                </a:solidFill>
              </a:defRPr>
            </a:lvl1pPr>
            <a:lvl2pPr>
              <a:defRPr sz="3200">
                <a:solidFill>
                  <a:schemeClr val="tx1"/>
                </a:solidFill>
              </a:defRPr>
            </a:lvl2pPr>
            <a:lvl3pPr>
              <a:defRPr sz="3200">
                <a:solidFill>
                  <a:schemeClr val="tx1"/>
                </a:solidFill>
              </a:defRPr>
            </a:lvl3pPr>
            <a:lvl4pPr>
              <a:defRPr sz="3200">
                <a:solidFill>
                  <a:schemeClr val="tx1"/>
                </a:solidFill>
              </a:defRPr>
            </a:lvl4pPr>
            <a:lvl5pPr>
              <a:defRPr sz="3200">
                <a:solidFill>
                  <a:schemeClr val="tx1"/>
                </a:solidFill>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1495985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237132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ja-JP" altLang="en-US"/>
              <a:t>マスター タイトルの書式設定</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1027558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137994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3607910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2280339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455366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ja-JP" altLang="en-US"/>
              <a:t>マスター タイトルの書式設定</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498FB5-B753-4B60-A72D-5ACFF7B9E55F}" type="datetimeFigureOut">
              <a:rPr kumimoji="1" lang="ja-JP" altLang="en-US" smtClean="0"/>
              <a:t>2024/5/1</a:t>
            </a:fld>
            <a:endParaRPr kumimoji="1" lang="ja-JP" altLang="en-US"/>
          </a:p>
        </p:txBody>
      </p:sp>
      <p:sp>
        <p:nvSpPr>
          <p:cNvPr id="6" name="Footer Placeholder 5"/>
          <p:cNvSpPr>
            <a:spLocks noGrp="1"/>
          </p:cNvSpPr>
          <p:nvPr>
            <p:ph type="ftr" sz="quarter" idx="11"/>
          </p:nvPr>
        </p:nvSpPr>
        <p:spPr>
          <a:xfrm>
            <a:off x="533400" y="6172200"/>
            <a:ext cx="5811724" cy="365125"/>
          </a:xfrm>
        </p:spPr>
        <p:txBody>
          <a:bodyPr/>
          <a:lstStyle/>
          <a:p>
            <a:endParaRPr kumimoji="1" lang="ja-JP" altLang="en-US"/>
          </a:p>
        </p:txBody>
      </p:sp>
      <p:sp>
        <p:nvSpPr>
          <p:cNvPr id="7" name="Slide Number Placeholder 6"/>
          <p:cNvSpPr>
            <a:spLocks noGrp="1"/>
          </p:cNvSpPr>
          <p:nvPr>
            <p:ph type="sldNum" sz="quarter" idx="12"/>
          </p:nvPr>
        </p:nvSpPr>
        <p:spPr/>
        <p:txBody>
          <a:body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2256777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A498FB5-B753-4B60-A72D-5ACFF7B9E55F}" type="datetimeFigureOut">
              <a:rPr kumimoji="1" lang="ja-JP" altLang="en-US" smtClean="0"/>
              <a:t>2024/5/1</a:t>
            </a:fld>
            <a:endParaRPr kumimoji="1" lang="ja-JP" alt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4E2A740B-4401-4A1F-A6C1-33AECB8E9308}" type="slidenum">
              <a:rPr kumimoji="1" lang="ja-JP" altLang="en-US" smtClean="0"/>
              <a:t>‹#›</a:t>
            </a:fld>
            <a:endParaRPr kumimoji="1" lang="ja-JP" altLang="en-US"/>
          </a:p>
        </p:txBody>
      </p:sp>
    </p:spTree>
    <p:extLst>
      <p:ext uri="{BB962C8B-B14F-4D97-AF65-F5344CB8AC3E}">
        <p14:creationId xmlns:p14="http://schemas.microsoft.com/office/powerpoint/2010/main" val="4100418032"/>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kumimoji="1" sz="32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7001B2-2E0F-E37D-B244-4FB7C0BD8189}"/>
              </a:ext>
            </a:extLst>
          </p:cNvPr>
          <p:cNvSpPr>
            <a:spLocks noGrp="1"/>
          </p:cNvSpPr>
          <p:nvPr>
            <p:ph type="ctrTitle"/>
          </p:nvPr>
        </p:nvSpPr>
        <p:spPr/>
        <p:txBody>
          <a:bodyPr/>
          <a:lstStyle/>
          <a:p>
            <a:r>
              <a:rPr lang="ja-JP" altLang="en-US" dirty="0"/>
              <a:t>滋賀県の紹介</a:t>
            </a:r>
            <a:endParaRPr kumimoji="1" lang="ja-JP" altLang="en-US" dirty="0"/>
          </a:p>
        </p:txBody>
      </p:sp>
      <p:sp>
        <p:nvSpPr>
          <p:cNvPr id="3" name="字幕 2">
            <a:extLst>
              <a:ext uri="{FF2B5EF4-FFF2-40B4-BE49-F238E27FC236}">
                <a16:creationId xmlns:a16="http://schemas.microsoft.com/office/drawing/2014/main" id="{0FBC8070-E4E4-F44A-710E-59F02AC9CBAD}"/>
              </a:ext>
            </a:extLst>
          </p:cNvPr>
          <p:cNvSpPr>
            <a:spLocks noGrp="1"/>
          </p:cNvSpPr>
          <p:nvPr>
            <p:ph type="subTitle" idx="1"/>
          </p:nvPr>
        </p:nvSpPr>
        <p:spPr/>
        <p:txBody>
          <a:bodyPr/>
          <a:lstStyle/>
          <a:p>
            <a:r>
              <a:rPr lang="ja-JP" altLang="en-US" dirty="0"/>
              <a:t>高知大学 理工学部 情報科学科　塩田研一</a:t>
            </a:r>
            <a:endParaRPr lang="en-US" altLang="ja-JP" dirty="0"/>
          </a:p>
          <a:p>
            <a:endParaRPr kumimoji="1" lang="ja-JP" altLang="en-US" dirty="0"/>
          </a:p>
        </p:txBody>
      </p:sp>
    </p:spTree>
    <p:extLst>
      <p:ext uri="{BB962C8B-B14F-4D97-AF65-F5344CB8AC3E}">
        <p14:creationId xmlns:p14="http://schemas.microsoft.com/office/powerpoint/2010/main" val="3829530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96E1AE-482A-2318-3803-E1858EA01A04}"/>
              </a:ext>
            </a:extLst>
          </p:cNvPr>
          <p:cNvSpPr>
            <a:spLocks noGrp="1"/>
          </p:cNvSpPr>
          <p:nvPr>
            <p:ph type="title"/>
          </p:nvPr>
        </p:nvSpPr>
        <p:spPr/>
        <p:txBody>
          <a:bodyPr/>
          <a:lstStyle/>
          <a:p>
            <a:r>
              <a:rPr lang="ja-JP" altLang="en-US" dirty="0"/>
              <a:t>地理</a:t>
            </a:r>
            <a:endParaRPr kumimoji="1" lang="ja-JP" altLang="en-US" dirty="0"/>
          </a:p>
        </p:txBody>
      </p:sp>
      <p:sp>
        <p:nvSpPr>
          <p:cNvPr id="3" name="コンテンツ プレースホルダー 2">
            <a:extLst>
              <a:ext uri="{FF2B5EF4-FFF2-40B4-BE49-F238E27FC236}">
                <a16:creationId xmlns:a16="http://schemas.microsoft.com/office/drawing/2014/main" id="{0BE6BB74-B193-88E5-5C8F-D7B51880DF4D}"/>
              </a:ext>
            </a:extLst>
          </p:cNvPr>
          <p:cNvSpPr>
            <a:spLocks noGrp="1"/>
          </p:cNvSpPr>
          <p:nvPr>
            <p:ph idx="1"/>
          </p:nvPr>
        </p:nvSpPr>
        <p:spPr>
          <a:xfrm>
            <a:off x="533400" y="1702051"/>
            <a:ext cx="8013071" cy="4751301"/>
          </a:xfrm>
        </p:spPr>
        <p:txBody>
          <a:bodyPr/>
          <a:lstStyle/>
          <a:p>
            <a:r>
              <a:rPr lang="ja-JP" altLang="en-US" dirty="0"/>
              <a:t>県の面積の </a:t>
            </a:r>
            <a:r>
              <a:rPr lang="en-US" altLang="ja-JP" dirty="0"/>
              <a:t>1/6 </a:t>
            </a:r>
            <a:r>
              <a:rPr lang="ja-JP" altLang="en-US" dirty="0"/>
              <a:t>は琵琶湖</a:t>
            </a:r>
            <a:endParaRPr lang="en-US" altLang="ja-JP" dirty="0"/>
          </a:p>
          <a:p>
            <a:r>
              <a:rPr lang="ja-JP" altLang="en-US" dirty="0"/>
              <a:t>京都市の隣が大津市</a:t>
            </a:r>
            <a:endParaRPr lang="en-US" altLang="ja-JP" dirty="0"/>
          </a:p>
          <a:p>
            <a:r>
              <a:rPr lang="ja-JP" altLang="en-US" dirty="0"/>
              <a:t>交通の要所：東海道</a:t>
            </a:r>
            <a:r>
              <a:rPr lang="en-US" altLang="ja-JP" dirty="0"/>
              <a:t>, </a:t>
            </a:r>
            <a:r>
              <a:rPr lang="ja-JP" altLang="en-US" dirty="0"/>
              <a:t>中山道</a:t>
            </a:r>
            <a:r>
              <a:rPr lang="en-US" altLang="ja-JP" dirty="0"/>
              <a:t>, </a:t>
            </a:r>
            <a:r>
              <a:rPr lang="ja-JP" altLang="en-US" dirty="0"/>
              <a:t>北陸道</a:t>
            </a:r>
            <a:endParaRPr lang="en-US" altLang="ja-JP" dirty="0"/>
          </a:p>
          <a:p>
            <a:r>
              <a:rPr lang="ja-JP" altLang="en-US" dirty="0"/>
              <a:t>地の利を活かして工業が盛ん</a:t>
            </a:r>
            <a:endParaRPr lang="en-US" altLang="ja-JP" dirty="0"/>
          </a:p>
          <a:p>
            <a:r>
              <a:rPr lang="ja-JP" altLang="en-US" dirty="0"/>
              <a:t>近江商人のふるさと：</a:t>
            </a:r>
            <a:r>
              <a:rPr lang="ja-JP" altLang="ja-JP" dirty="0"/>
              <a:t>大丸</a:t>
            </a:r>
            <a:r>
              <a:rPr lang="en-US" altLang="ja-JP" dirty="0"/>
              <a:t>, </a:t>
            </a:r>
            <a:r>
              <a:rPr lang="ja-JP" altLang="ja-JP" dirty="0"/>
              <a:t>高島屋</a:t>
            </a:r>
            <a:r>
              <a:rPr lang="en-US" altLang="ja-JP" dirty="0"/>
              <a:t>, </a:t>
            </a:r>
            <a:r>
              <a:rPr lang="ja-JP" altLang="ja-JP" dirty="0"/>
              <a:t>西武</a:t>
            </a:r>
            <a:r>
              <a:rPr lang="en-US" altLang="ja-JP" dirty="0"/>
              <a:t>,</a:t>
            </a:r>
            <a:r>
              <a:rPr lang="ja-JP" altLang="ja-JP" dirty="0"/>
              <a:t>伊藤忠</a:t>
            </a:r>
            <a:r>
              <a:rPr lang="en-US" altLang="ja-JP" dirty="0"/>
              <a:t>, </a:t>
            </a:r>
            <a:r>
              <a:rPr lang="ja-JP" altLang="ja-JP" dirty="0"/>
              <a:t>住友</a:t>
            </a:r>
            <a:r>
              <a:rPr lang="en-US" altLang="ja-JP" dirty="0"/>
              <a:t>, </a:t>
            </a:r>
            <a:r>
              <a:rPr lang="ja-JP" altLang="ja-JP" dirty="0"/>
              <a:t>東レ</a:t>
            </a:r>
            <a:r>
              <a:rPr lang="en-US" altLang="ja-JP" dirty="0"/>
              <a:t> etc.</a:t>
            </a:r>
          </a:p>
          <a:p>
            <a:endParaRPr kumimoji="1" lang="ja-JP" altLang="en-US" dirty="0"/>
          </a:p>
        </p:txBody>
      </p:sp>
    </p:spTree>
    <p:extLst>
      <p:ext uri="{BB962C8B-B14F-4D97-AF65-F5344CB8AC3E}">
        <p14:creationId xmlns:p14="http://schemas.microsoft.com/office/powerpoint/2010/main" val="483047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6597FC-FE51-4834-8090-CBB1CD4DE02C}"/>
              </a:ext>
            </a:extLst>
          </p:cNvPr>
          <p:cNvSpPr>
            <a:spLocks noGrp="1"/>
          </p:cNvSpPr>
          <p:nvPr>
            <p:ph type="title"/>
          </p:nvPr>
        </p:nvSpPr>
        <p:spPr/>
        <p:txBody>
          <a:bodyPr/>
          <a:lstStyle/>
          <a:p>
            <a:r>
              <a:rPr kumimoji="1" lang="ja-JP" altLang="en-US" dirty="0"/>
              <a:t>歴史上のキーワード</a:t>
            </a:r>
          </a:p>
        </p:txBody>
      </p:sp>
      <p:graphicFrame>
        <p:nvGraphicFramePr>
          <p:cNvPr id="5" name="表 4">
            <a:extLst>
              <a:ext uri="{FF2B5EF4-FFF2-40B4-BE49-F238E27FC236}">
                <a16:creationId xmlns:a16="http://schemas.microsoft.com/office/drawing/2014/main" id="{CD676765-4849-5894-CEB5-26F7016EFF4E}"/>
              </a:ext>
            </a:extLst>
          </p:cNvPr>
          <p:cNvGraphicFramePr>
            <a:graphicFrameLocks noGrp="1"/>
          </p:cNvGraphicFramePr>
          <p:nvPr>
            <p:extLst>
              <p:ext uri="{D42A27DB-BD31-4B8C-83A1-F6EECF244321}">
                <p14:modId xmlns:p14="http://schemas.microsoft.com/office/powerpoint/2010/main" val="9994184"/>
              </p:ext>
            </p:extLst>
          </p:nvPr>
        </p:nvGraphicFramePr>
        <p:xfrm>
          <a:off x="783673" y="1486274"/>
          <a:ext cx="7576654" cy="4716684"/>
        </p:xfrm>
        <a:graphic>
          <a:graphicData uri="http://schemas.openxmlformats.org/drawingml/2006/table">
            <a:tbl>
              <a:tblPr firstRow="1" bandRow="1">
                <a:tableStyleId>{5C22544A-7EE6-4342-B048-85BDC9FD1C3A}</a:tableStyleId>
              </a:tblPr>
              <a:tblGrid>
                <a:gridCol w="2932116">
                  <a:extLst>
                    <a:ext uri="{9D8B030D-6E8A-4147-A177-3AD203B41FA5}">
                      <a16:colId xmlns:a16="http://schemas.microsoft.com/office/drawing/2014/main" val="3053449652"/>
                    </a:ext>
                  </a:extLst>
                </a:gridCol>
                <a:gridCol w="4644538">
                  <a:extLst>
                    <a:ext uri="{9D8B030D-6E8A-4147-A177-3AD203B41FA5}">
                      <a16:colId xmlns:a16="http://schemas.microsoft.com/office/drawing/2014/main" val="368396197"/>
                    </a:ext>
                  </a:extLst>
                </a:gridCol>
              </a:tblGrid>
              <a:tr h="673812">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3138469404"/>
                  </a:ext>
                </a:extLst>
              </a:tr>
              <a:tr h="673812">
                <a:tc>
                  <a:txBody>
                    <a:bodyPr/>
                    <a:lstStyle/>
                    <a:p>
                      <a:r>
                        <a:rPr kumimoji="1" lang="ja-JP" altLang="en-US" sz="2800" baseline="0" dirty="0"/>
                        <a:t>天智天皇</a:t>
                      </a:r>
                    </a:p>
                  </a:txBody>
                  <a:tcPr/>
                </a:tc>
                <a:tc>
                  <a:txBody>
                    <a:bodyPr/>
                    <a:lstStyle/>
                    <a:p>
                      <a:r>
                        <a:rPr kumimoji="1" lang="ja-JP" altLang="en-US" sz="2800" baseline="0" dirty="0"/>
                        <a:t>大津京　壬申の乱</a:t>
                      </a:r>
                    </a:p>
                  </a:txBody>
                  <a:tcPr/>
                </a:tc>
                <a:extLst>
                  <a:ext uri="{0D108BD9-81ED-4DB2-BD59-A6C34878D82A}">
                    <a16:rowId xmlns:a16="http://schemas.microsoft.com/office/drawing/2014/main" val="4122910989"/>
                  </a:ext>
                </a:extLst>
              </a:tr>
              <a:tr h="673812">
                <a:tc>
                  <a:txBody>
                    <a:bodyPr/>
                    <a:lstStyle/>
                    <a:p>
                      <a:r>
                        <a:rPr kumimoji="1" lang="ja-JP" altLang="en-US" sz="2800" baseline="0" dirty="0"/>
                        <a:t>紫式部</a:t>
                      </a:r>
                    </a:p>
                  </a:txBody>
                  <a:tcPr/>
                </a:tc>
                <a:tc>
                  <a:txBody>
                    <a:bodyPr/>
                    <a:lstStyle/>
                    <a:p>
                      <a:r>
                        <a:rPr kumimoji="1" lang="ja-JP" altLang="en-US" sz="2800" baseline="0" dirty="0"/>
                        <a:t>石山寺　源氏物語</a:t>
                      </a:r>
                    </a:p>
                  </a:txBody>
                  <a:tcPr/>
                </a:tc>
                <a:extLst>
                  <a:ext uri="{0D108BD9-81ED-4DB2-BD59-A6C34878D82A}">
                    <a16:rowId xmlns:a16="http://schemas.microsoft.com/office/drawing/2014/main" val="739028442"/>
                  </a:ext>
                </a:extLst>
              </a:tr>
              <a:tr h="673812">
                <a:tc>
                  <a:txBody>
                    <a:bodyPr/>
                    <a:lstStyle/>
                    <a:p>
                      <a:r>
                        <a:rPr kumimoji="1" lang="ja-JP" altLang="en-US" sz="2800" baseline="0" dirty="0"/>
                        <a:t>最澄</a:t>
                      </a:r>
                    </a:p>
                  </a:txBody>
                  <a:tcPr/>
                </a:tc>
                <a:tc>
                  <a:txBody>
                    <a:bodyPr/>
                    <a:lstStyle/>
                    <a:p>
                      <a:r>
                        <a:rPr kumimoji="1" lang="ja-JP" altLang="en-US" sz="2800" baseline="0" dirty="0"/>
                        <a:t>比叡山延暦寺</a:t>
                      </a:r>
                    </a:p>
                  </a:txBody>
                  <a:tcPr/>
                </a:tc>
                <a:extLst>
                  <a:ext uri="{0D108BD9-81ED-4DB2-BD59-A6C34878D82A}">
                    <a16:rowId xmlns:a16="http://schemas.microsoft.com/office/drawing/2014/main" val="2483135941"/>
                  </a:ext>
                </a:extLst>
              </a:tr>
              <a:tr h="673812">
                <a:tc>
                  <a:txBody>
                    <a:bodyPr/>
                    <a:lstStyle/>
                    <a:p>
                      <a:r>
                        <a:rPr kumimoji="1" lang="ja-JP" altLang="en-US" sz="2800" baseline="0" dirty="0"/>
                        <a:t>織田信長</a:t>
                      </a:r>
                    </a:p>
                  </a:txBody>
                  <a:tcPr/>
                </a:tc>
                <a:tc>
                  <a:txBody>
                    <a:bodyPr/>
                    <a:lstStyle/>
                    <a:p>
                      <a:r>
                        <a:rPr kumimoji="1" lang="ja-JP" altLang="en-US" sz="2800" baseline="0" dirty="0"/>
                        <a:t>安土城　姉川の戦い</a:t>
                      </a:r>
                    </a:p>
                  </a:txBody>
                  <a:tcPr/>
                </a:tc>
                <a:extLst>
                  <a:ext uri="{0D108BD9-81ED-4DB2-BD59-A6C34878D82A}">
                    <a16:rowId xmlns:a16="http://schemas.microsoft.com/office/drawing/2014/main" val="1115676891"/>
                  </a:ext>
                </a:extLst>
              </a:tr>
              <a:tr h="673812">
                <a:tc>
                  <a:txBody>
                    <a:bodyPr/>
                    <a:lstStyle/>
                    <a:p>
                      <a:r>
                        <a:rPr kumimoji="1" lang="ja-JP" altLang="en-US" sz="2800" baseline="0" dirty="0"/>
                        <a:t>豊臣秀吉</a:t>
                      </a:r>
                    </a:p>
                  </a:txBody>
                  <a:tcPr/>
                </a:tc>
                <a:tc>
                  <a:txBody>
                    <a:bodyPr/>
                    <a:lstStyle/>
                    <a:p>
                      <a:r>
                        <a:rPr kumimoji="1" lang="ja-JP" altLang="en-US" sz="2800" baseline="0" dirty="0"/>
                        <a:t>長浜城　賤ケ岳の戦い</a:t>
                      </a:r>
                    </a:p>
                  </a:txBody>
                  <a:tcPr/>
                </a:tc>
                <a:extLst>
                  <a:ext uri="{0D108BD9-81ED-4DB2-BD59-A6C34878D82A}">
                    <a16:rowId xmlns:a16="http://schemas.microsoft.com/office/drawing/2014/main" val="2255790419"/>
                  </a:ext>
                </a:extLst>
              </a:tr>
              <a:tr h="673812">
                <a:tc>
                  <a:txBody>
                    <a:bodyPr/>
                    <a:lstStyle/>
                    <a:p>
                      <a:r>
                        <a:rPr kumimoji="1" lang="ja-JP" altLang="en-US" sz="2800" dirty="0"/>
                        <a:t>井伊直弼</a:t>
                      </a:r>
                    </a:p>
                  </a:txBody>
                  <a:tcPr/>
                </a:tc>
                <a:tc>
                  <a:txBody>
                    <a:bodyPr/>
                    <a:lstStyle/>
                    <a:p>
                      <a:r>
                        <a:rPr kumimoji="1" lang="ja-JP" altLang="en-US" sz="2800" dirty="0"/>
                        <a:t>彦根藩　桜田門外の変</a:t>
                      </a:r>
                    </a:p>
                  </a:txBody>
                  <a:tcPr/>
                </a:tc>
                <a:extLst>
                  <a:ext uri="{0D108BD9-81ED-4DB2-BD59-A6C34878D82A}">
                    <a16:rowId xmlns:a16="http://schemas.microsoft.com/office/drawing/2014/main" val="2058214263"/>
                  </a:ext>
                </a:extLst>
              </a:tr>
            </a:tbl>
          </a:graphicData>
        </a:graphic>
      </p:graphicFrame>
    </p:spTree>
    <p:extLst>
      <p:ext uri="{BB962C8B-B14F-4D97-AF65-F5344CB8AC3E}">
        <p14:creationId xmlns:p14="http://schemas.microsoft.com/office/powerpoint/2010/main" val="3027406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13316F-4790-0C50-0215-AAE7369BE472}"/>
              </a:ext>
            </a:extLst>
          </p:cNvPr>
          <p:cNvSpPr>
            <a:spLocks noGrp="1"/>
          </p:cNvSpPr>
          <p:nvPr>
            <p:ph type="title"/>
          </p:nvPr>
        </p:nvSpPr>
        <p:spPr/>
        <p:txBody>
          <a:bodyPr/>
          <a:lstStyle/>
          <a:p>
            <a:r>
              <a:rPr kumimoji="1" lang="ja-JP" altLang="en-US" dirty="0"/>
              <a:t>名物・有名人</a:t>
            </a:r>
          </a:p>
        </p:txBody>
      </p:sp>
      <p:sp>
        <p:nvSpPr>
          <p:cNvPr id="3" name="コンテンツ プレースホルダー 2">
            <a:extLst>
              <a:ext uri="{FF2B5EF4-FFF2-40B4-BE49-F238E27FC236}">
                <a16:creationId xmlns:a16="http://schemas.microsoft.com/office/drawing/2014/main" id="{30F3E0CA-E1DB-D508-780A-3218A84B4686}"/>
              </a:ext>
            </a:extLst>
          </p:cNvPr>
          <p:cNvSpPr>
            <a:spLocks noGrp="1"/>
          </p:cNvSpPr>
          <p:nvPr>
            <p:ph idx="1"/>
          </p:nvPr>
        </p:nvSpPr>
        <p:spPr>
          <a:xfrm>
            <a:off x="533400" y="1702051"/>
            <a:ext cx="8391525" cy="4908299"/>
          </a:xfrm>
        </p:spPr>
        <p:txBody>
          <a:bodyPr/>
          <a:lstStyle/>
          <a:p>
            <a:r>
              <a:rPr lang="ja-JP" altLang="en-US" dirty="0">
                <a:latin typeface="+mn-ea"/>
              </a:rPr>
              <a:t>鮒ずし</a:t>
            </a:r>
            <a:endParaRPr lang="en-US" altLang="ja-JP" dirty="0">
              <a:latin typeface="+mn-ea"/>
            </a:endParaRPr>
          </a:p>
          <a:p>
            <a:r>
              <a:rPr lang="ja-JP" altLang="en-US" dirty="0">
                <a:latin typeface="+mn-ea"/>
              </a:rPr>
              <a:t>信楽焼</a:t>
            </a:r>
            <a:endParaRPr lang="en-US" altLang="ja-JP" dirty="0">
              <a:latin typeface="+mn-ea"/>
            </a:endParaRPr>
          </a:p>
          <a:p>
            <a:r>
              <a:rPr lang="ja-JP" altLang="en-US" dirty="0">
                <a:latin typeface="+mn-ea"/>
              </a:rPr>
              <a:t>鳥人間コンテスト</a:t>
            </a:r>
            <a:endParaRPr lang="en-US" altLang="ja-JP" dirty="0">
              <a:latin typeface="+mn-ea"/>
            </a:endParaRPr>
          </a:p>
          <a:p>
            <a:r>
              <a:rPr lang="ja-JP" altLang="ja-JP" dirty="0">
                <a:latin typeface="+mn-ea"/>
              </a:rPr>
              <a:t>西川貴教</a:t>
            </a:r>
            <a:r>
              <a:rPr lang="ja-JP" altLang="en-US" dirty="0">
                <a:latin typeface="+mn-ea"/>
              </a:rPr>
              <a:t>さん</a:t>
            </a:r>
            <a:endParaRPr lang="en-US" altLang="ja-JP" dirty="0">
              <a:latin typeface="+mn-ea"/>
            </a:endParaRPr>
          </a:p>
          <a:p>
            <a:r>
              <a:rPr lang="en-US" altLang="ja-JP" dirty="0" err="1">
                <a:latin typeface="+mn-ea"/>
              </a:rPr>
              <a:t>L’Arc</a:t>
            </a:r>
            <a:r>
              <a:rPr lang="ja-JP" altLang="en-US" dirty="0">
                <a:latin typeface="+mn-ea"/>
              </a:rPr>
              <a:t>～</a:t>
            </a:r>
            <a:r>
              <a:rPr lang="en-US" altLang="ja-JP" dirty="0" err="1">
                <a:latin typeface="+mn-ea"/>
              </a:rPr>
              <a:t>en</a:t>
            </a:r>
            <a:r>
              <a:rPr lang="ja-JP" altLang="en-US" dirty="0">
                <a:latin typeface="+mn-ea"/>
              </a:rPr>
              <a:t>～</a:t>
            </a:r>
            <a:r>
              <a:rPr lang="en-US" altLang="ja-JP" dirty="0">
                <a:latin typeface="+mn-ea"/>
              </a:rPr>
              <a:t>Ciel</a:t>
            </a:r>
          </a:p>
          <a:p>
            <a:r>
              <a:rPr kumimoji="1" lang="ja-JP" altLang="en-US" dirty="0"/>
              <a:t>ひこにゃん</a:t>
            </a:r>
            <a:endParaRPr kumimoji="1" lang="en-US" altLang="ja-JP" dirty="0"/>
          </a:p>
          <a:p>
            <a:r>
              <a:rPr lang="ja-JP" altLang="en-US" dirty="0"/>
              <a:t>行く春を 近江の人と 惜しみける（芭蕉）</a:t>
            </a:r>
            <a:endParaRPr kumimoji="1" lang="en-US" altLang="ja-JP" dirty="0"/>
          </a:p>
          <a:p>
            <a:endParaRPr kumimoji="1" lang="ja-JP" altLang="en-US" dirty="0"/>
          </a:p>
        </p:txBody>
      </p:sp>
    </p:spTree>
    <p:extLst>
      <p:ext uri="{BB962C8B-B14F-4D97-AF65-F5344CB8AC3E}">
        <p14:creationId xmlns:p14="http://schemas.microsoft.com/office/powerpoint/2010/main" val="3190599998"/>
      </p:ext>
    </p:extLst>
  </p:cSld>
  <p:clrMapOvr>
    <a:masterClrMapping/>
  </p:clrMapOvr>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79</TotalTime>
  <Words>439</Words>
  <Application>Microsoft Office PowerPoint</Application>
  <PresentationFormat>画面に合わせる (4:3)</PresentationFormat>
  <Paragraphs>47</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游ゴシック</vt:lpstr>
      <vt:lpstr>Century Gothic</vt:lpstr>
      <vt:lpstr>Wingdings 3</vt:lpstr>
      <vt:lpstr>スライス</vt:lpstr>
      <vt:lpstr>滋賀県の紹介</vt:lpstr>
      <vt:lpstr>地理</vt:lpstr>
      <vt:lpstr>歴史上のキーワード</vt:lpstr>
      <vt:lpstr>名物・有名人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滋賀県の紹介</dc:title>
  <dc:creator>塩田　研一</dc:creator>
  <cp:lastModifiedBy>塩田　研一</cp:lastModifiedBy>
  <cp:revision>2</cp:revision>
  <dcterms:created xsi:type="dcterms:W3CDTF">2024-04-30T05:36:35Z</dcterms:created>
  <dcterms:modified xsi:type="dcterms:W3CDTF">2024-05-01T02:00:34Z</dcterms:modified>
</cp:coreProperties>
</file>