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40" autoAdjust="0"/>
  </p:normalViewPr>
  <p:slideViewPr>
    <p:cSldViewPr>
      <p:cViewPr varScale="1">
        <p:scale>
          <a:sx n="88" d="100"/>
          <a:sy n="88" d="100"/>
        </p:scale>
        <p:origin x="5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FB49C3-5A27-49B9-80FA-C1571E00C1A9}" type="datetimeFigureOut">
              <a:rPr kumimoji="1" lang="ja-JP" altLang="en-US" smtClean="0"/>
              <a:t>2022/7/10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4B713D-1B74-4BB6-A1E9-F96FE50BDC30}" type="slidenum">
              <a:rPr kumimoji="1" lang="ja-JP" altLang="en-US" smtClean="0"/>
              <a:t>‹#›</a:t>
            </a:fld>
            <a:endParaRPr kumimoji="1" lang="ja-JP" altLang="en-US"/>
          </a:p>
        </p:txBody>
      </p:sp>
    </p:spTree>
    <p:extLst>
      <p:ext uri="{BB962C8B-B14F-4D97-AF65-F5344CB8AC3E}">
        <p14:creationId xmlns:p14="http://schemas.microsoft.com/office/powerpoint/2010/main" val="2745964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高知大学理工学部情報科学教室の塩田です。</a:t>
            </a:r>
            <a:endParaRPr kumimoji="1" lang="en-US" altLang="ja-JP" dirty="0"/>
          </a:p>
          <a:p>
            <a:r>
              <a:rPr kumimoji="1" lang="ja-JP" altLang="en-US" dirty="0"/>
              <a:t>趣味で民俗学をやっております。</a:t>
            </a:r>
            <a:endParaRPr kumimoji="1" lang="en-US" altLang="ja-JP" dirty="0"/>
          </a:p>
          <a:p>
            <a:r>
              <a:rPr kumimoji="1" lang="ja-JP" altLang="en-US" dirty="0"/>
              <a:t>今日は秋に行われる民俗行事「亥の子」をご紹介いたします。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BD4B713D-1B74-4BB6-A1E9-F96FE50BDC30}" type="slidenum">
              <a:rPr kumimoji="1" lang="ja-JP" altLang="en-US" smtClean="0"/>
              <a:t>1</a:t>
            </a:fld>
            <a:endParaRPr kumimoji="1" lang="ja-JP" altLang="en-US"/>
          </a:p>
        </p:txBody>
      </p:sp>
    </p:spTree>
    <p:extLst>
      <p:ext uri="{BB962C8B-B14F-4D97-AF65-F5344CB8AC3E}">
        <p14:creationId xmlns:p14="http://schemas.microsoft.com/office/powerpoint/2010/main" val="1465490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ＭＳ Ｐゴシック" panose="020B0600070205080204" pitchFamily="50" charset="-128"/>
                <a:ea typeface="ＭＳ Ｐゴシック" panose="020B0600070205080204" pitchFamily="50" charset="-128"/>
              </a:rPr>
              <a:t>「亥の子」とは、旧暦１０月の「亥の日」の夜に、子供たちが、縄の付いた石や、藁の棒で地面をぶっ叩く行事です。</a:t>
            </a:r>
            <a:endParaRPr kumimoji="1" lang="en-US" altLang="ja-JP" dirty="0">
              <a:latin typeface="ＭＳ Ｐゴシック" panose="020B0600070205080204" pitchFamily="50" charset="-128"/>
              <a:ea typeface="ＭＳ Ｐゴシック" panose="020B0600070205080204" pitchFamily="50" charset="-128"/>
            </a:endParaRPr>
          </a:p>
          <a:p>
            <a:r>
              <a:rPr kumimoji="1" lang="ja-JP" altLang="en-US" dirty="0">
                <a:latin typeface="ＭＳ Ｐゴシック" panose="020B0600070205080204" pitchFamily="50" charset="-128"/>
                <a:ea typeface="ＭＳ Ｐゴシック" panose="020B0600070205080204" pitchFamily="50" charset="-128"/>
              </a:rPr>
              <a:t>亥の日って何だ、と思われるかもしれませんが、子丑寅卯辰巳午未申酉戌亥の十二支が実は年だけではなくて日にもあって、</a:t>
            </a:r>
            <a:endParaRPr kumimoji="1" lang="en-US" altLang="ja-JP" dirty="0">
              <a:latin typeface="ＭＳ Ｐゴシック" panose="020B0600070205080204" pitchFamily="50" charset="-128"/>
              <a:ea typeface="ＭＳ Ｐゴシック" panose="020B0600070205080204" pitchFamily="50" charset="-128"/>
            </a:endParaRPr>
          </a:p>
          <a:p>
            <a:r>
              <a:rPr kumimoji="1" lang="ja-JP" altLang="en-US" dirty="0">
                <a:latin typeface="ＭＳ Ｐゴシック" panose="020B0600070205080204" pitchFamily="50" charset="-128"/>
                <a:ea typeface="ＭＳ Ｐゴシック" panose="020B0600070205080204" pitchFamily="50" charset="-128"/>
              </a:rPr>
              <a:t>そのいのししの日のことです。</a:t>
            </a:r>
            <a:endParaRPr kumimoji="1" lang="en-US" altLang="ja-JP" dirty="0">
              <a:latin typeface="ＭＳ Ｐゴシック" panose="020B0600070205080204" pitchFamily="50" charset="-128"/>
              <a:ea typeface="ＭＳ Ｐゴシック" panose="020B0600070205080204" pitchFamily="50" charset="-128"/>
            </a:endParaRPr>
          </a:p>
          <a:p>
            <a:r>
              <a:rPr kumimoji="1" lang="ja-JP" altLang="en-US" dirty="0">
                <a:latin typeface="ＭＳ Ｐゴシック" panose="020B0600070205080204" pitchFamily="50" charset="-128"/>
                <a:ea typeface="ＭＳ Ｐゴシック" panose="020B0600070205080204" pitchFamily="50" charset="-128"/>
              </a:rPr>
              <a:t>多くの地域では亥の子唄と呼ばれる唄を歌い、家々を回って、お菓子をもらったり、ご祝儀を集めたりします</a:t>
            </a:r>
            <a:r>
              <a:rPr kumimoji="1" lang="ja-JP" altLang="en-US" dirty="0"/>
              <a:t>。</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BD4B713D-1B74-4BB6-A1E9-F96FE50BDC30}" type="slidenum">
              <a:rPr kumimoji="1" lang="ja-JP" altLang="en-US" smtClean="0"/>
              <a:t>2</a:t>
            </a:fld>
            <a:endParaRPr kumimoji="1" lang="ja-JP" altLang="en-US"/>
          </a:p>
        </p:txBody>
      </p:sp>
    </p:spTree>
    <p:extLst>
      <p:ext uri="{BB962C8B-B14F-4D97-AF65-F5344CB8AC3E}">
        <p14:creationId xmlns:p14="http://schemas.microsoft.com/office/powerpoint/2010/main" val="1108723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ＭＳ Ｐゴシック" panose="020B0600070205080204" pitchFamily="50" charset="-128"/>
                <a:ea typeface="ＭＳ Ｐゴシック" panose="020B0600070205080204" pitchFamily="50" charset="-128"/>
              </a:rPr>
              <a:t>亥の子行事は西日本に広く分布しますが、</a:t>
            </a:r>
            <a:endParaRPr lang="en-US" altLang="ja-JP" dirty="0">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ＭＳ Ｐゴシック" panose="020B0600070205080204" pitchFamily="50" charset="-128"/>
                <a:ea typeface="ＭＳ Ｐゴシック" panose="020B0600070205080204" pitchFamily="50" charset="-128"/>
              </a:rPr>
              <a:t>類似の行事として、</a:t>
            </a:r>
            <a:endParaRPr lang="en-US" altLang="ja-JP" dirty="0">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ＭＳ Ｐゴシック" panose="020B0600070205080204" pitchFamily="50" charset="-128"/>
                <a:ea typeface="ＭＳ Ｐゴシック" panose="020B0600070205080204" pitchFamily="50" charset="-128"/>
              </a:rPr>
              <a:t>東日本の旧暦１０月１０日の夜に行われる十日夜（とおかんや）の行事や、</a:t>
            </a:r>
            <a:endParaRPr lang="en-US" altLang="ja-JP" dirty="0">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ＭＳ Ｐゴシック" panose="020B0600070205080204" pitchFamily="50" charset="-128"/>
                <a:ea typeface="ＭＳ Ｐゴシック" panose="020B0600070205080204" pitchFamily="50" charset="-128"/>
              </a:rPr>
              <a:t>九州地方で小正月に行われるもぐら打ちの行事などが挙げられます。</a:t>
            </a:r>
            <a:endParaRPr lang="en-US" altLang="ja-JP" dirty="0">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ＭＳ Ｐゴシック" panose="020B0600070205080204" pitchFamily="50" charset="-128"/>
                <a:ea typeface="ＭＳ Ｐゴシック" panose="020B0600070205080204" pitchFamily="50" charset="-128"/>
              </a:rPr>
              <a:t>京都でも小正月におんごろどんと言ってもぐら打ちを行う地区があります。</a:t>
            </a:r>
            <a:endParaRPr lang="en-US" altLang="ja-JP" dirty="0">
              <a:latin typeface="ＭＳ Ｐゴシック" panose="020B0600070205080204" pitchFamily="50" charset="-128"/>
              <a:ea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BD4B713D-1B74-4BB6-A1E9-F96FE50BDC30}" type="slidenum">
              <a:rPr kumimoji="1" lang="ja-JP" altLang="en-US" smtClean="0"/>
              <a:t>3</a:t>
            </a:fld>
            <a:endParaRPr kumimoji="1" lang="ja-JP" altLang="en-US"/>
          </a:p>
        </p:txBody>
      </p:sp>
    </p:spTree>
    <p:extLst>
      <p:ext uri="{BB962C8B-B14F-4D97-AF65-F5344CB8AC3E}">
        <p14:creationId xmlns:p14="http://schemas.microsoft.com/office/powerpoint/2010/main" val="2422849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ＭＳ Ｐゴシック" panose="020B0600070205080204" pitchFamily="50" charset="-128"/>
                <a:ea typeface="ＭＳ Ｐゴシック" panose="020B0600070205080204" pitchFamily="50" charset="-128"/>
              </a:rPr>
              <a:t>四国で亥の子行事を伝えている地域は、愛媛県全域と香川県詫間で、徳島では昔は行われていたようですが、高知県では行われていなかったようです。</a:t>
            </a:r>
            <a:endParaRPr kumimoji="1" lang="en-US" altLang="ja-JP" dirty="0">
              <a:latin typeface="ＭＳ Ｐゴシック" panose="020B0600070205080204" pitchFamily="50" charset="-128"/>
              <a:ea typeface="ＭＳ Ｐゴシック" panose="020B0600070205080204" pitchFamily="50" charset="-128"/>
            </a:endParaRPr>
          </a:p>
          <a:p>
            <a:pPr>
              <a:spcBef>
                <a:spcPts val="1800"/>
              </a:spcBef>
            </a:pPr>
            <a:r>
              <a:rPr lang="ja-JP" altLang="en-US" dirty="0">
                <a:latin typeface="ＭＳ Ｐゴシック" panose="020B0600070205080204" pitchFamily="50" charset="-128"/>
                <a:ea typeface="ＭＳ Ｐゴシック" panose="020B0600070205080204" pitchFamily="50" charset="-128"/>
              </a:rPr>
              <a:t>愛媛県の南予地域は石で搗くタイプ、山間部は藁の棒で叩くタイプが多いようです。</a:t>
            </a:r>
            <a:endParaRPr lang="en-US" altLang="ja-JP" dirty="0">
              <a:latin typeface="ＭＳ Ｐゴシック" panose="020B0600070205080204" pitchFamily="50" charset="-128"/>
              <a:ea typeface="ＭＳ Ｐゴシック" panose="020B0600070205080204" pitchFamily="50" charset="-128"/>
            </a:endParaRPr>
          </a:p>
          <a:p>
            <a:pPr>
              <a:spcBef>
                <a:spcPts val="1800"/>
              </a:spcBef>
            </a:pPr>
            <a:r>
              <a:rPr lang="ja-JP" altLang="en-US" dirty="0">
                <a:latin typeface="ＭＳ Ｐゴシック" panose="020B0600070205080204" pitchFamily="50" charset="-128"/>
                <a:ea typeface="ＭＳ Ｐゴシック" panose="020B0600070205080204" pitchFamily="50" charset="-128"/>
              </a:rPr>
              <a:t>旧広見町近永出目（現鬼北町）のように、昔は石で搗いていたのが現在は藁のタイプに変わった、という例もあります。</a:t>
            </a:r>
            <a:endParaRPr lang="en-US" altLang="ja-JP" dirty="0">
              <a:latin typeface="ＭＳ Ｐゴシック" panose="020B0600070205080204" pitchFamily="50" charset="-128"/>
              <a:ea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BD4B713D-1B74-4BB6-A1E9-F96FE50BDC30}" type="slidenum">
              <a:rPr kumimoji="1" lang="ja-JP" altLang="en-US" smtClean="0"/>
              <a:t>4</a:t>
            </a:fld>
            <a:endParaRPr kumimoji="1" lang="ja-JP" altLang="en-US"/>
          </a:p>
        </p:txBody>
      </p:sp>
    </p:spTree>
    <p:extLst>
      <p:ext uri="{BB962C8B-B14F-4D97-AF65-F5344CB8AC3E}">
        <p14:creationId xmlns:p14="http://schemas.microsoft.com/office/powerpoint/2010/main" val="2930154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ＭＳ Ｐゴシック" panose="020B0600070205080204" pitchFamily="50" charset="-128"/>
                <a:ea typeface="ＭＳ Ｐゴシック" panose="020B0600070205080204" pitchFamily="50" charset="-128"/>
              </a:rPr>
              <a:t>亥の子</a:t>
            </a:r>
            <a:r>
              <a:rPr lang="ja-JP" altLang="en-US" dirty="0">
                <a:latin typeface="ＭＳ Ｐゴシック" panose="020B0600070205080204" pitchFamily="50" charset="-128"/>
                <a:ea typeface="ＭＳ Ｐゴシック" panose="020B0600070205080204" pitchFamily="50" charset="-128"/>
              </a:rPr>
              <a:t>唄には代表的なものがふたつあります。ひとつは縁起の良い事柄を数える数え唄で</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いーちーかーらーふんまえて</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にーでーにっこりわーろーて</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さんでーさーけーつーくって</a:t>
            </a:r>
            <a:endParaRPr lang="en-US" altLang="ja-JP" dirty="0">
              <a:latin typeface="ＭＳ Ｐゴシック" panose="020B0600070205080204" pitchFamily="50" charset="-128"/>
              <a:ea typeface="ＭＳ Ｐゴシック" panose="020B0600070205080204" pitchFamily="50" charset="-128"/>
            </a:endParaRPr>
          </a:p>
          <a:p>
            <a:pPr>
              <a:buNone/>
            </a:pPr>
            <a:r>
              <a:rPr lang="ja-JP" altLang="en-US" dirty="0">
                <a:latin typeface="ＭＳ Ｐゴシック" panose="020B0600070205080204" pitchFamily="50" charset="-128"/>
                <a:ea typeface="ＭＳ Ｐゴシック" panose="020B0600070205080204" pitchFamily="50" charset="-128"/>
              </a:rPr>
              <a:t>　というもの、もうひとつは「鬼生め蛇生め」として知られているもので、</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亥の子の晩に</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亥の子餅つーくって</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祝わんもんは</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dirty="0">
                <a:latin typeface="ＭＳ Ｐゴシック" panose="020B0600070205080204" pitchFamily="50" charset="-128"/>
                <a:ea typeface="ＭＳ Ｐゴシック" panose="020B0600070205080204" pitchFamily="50" charset="-128"/>
              </a:rPr>
              <a:t>鬼生め蛇（じゃ）生め</a:t>
            </a:r>
            <a:endParaRPr lang="en-US" altLang="ja-JP" dirty="0">
              <a:latin typeface="ＭＳ Ｐゴシック" panose="020B0600070205080204" pitchFamily="50" charset="-128"/>
              <a:ea typeface="ＭＳ Ｐゴシック" panose="020B0600070205080204" pitchFamily="50" charset="-128"/>
            </a:endParaRPr>
          </a:p>
          <a:p>
            <a:pPr>
              <a:buNone/>
            </a:pPr>
            <a:r>
              <a:rPr lang="ja-JP" altLang="en-US" dirty="0">
                <a:latin typeface="ＭＳ Ｐゴシック" panose="020B0600070205080204" pitchFamily="50" charset="-128"/>
                <a:ea typeface="ＭＳ Ｐゴシック" panose="020B0600070205080204" pitchFamily="50" charset="-128"/>
              </a:rPr>
              <a:t>　と歌います。</a:t>
            </a:r>
            <a:endParaRPr lang="en-US" altLang="ja-JP" dirty="0">
              <a:latin typeface="ＭＳ Ｐゴシック" panose="020B0600070205080204" pitchFamily="50" charset="-128"/>
              <a:ea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BD4B713D-1B74-4BB6-A1E9-F96FE50BDC30}" type="slidenum">
              <a:rPr kumimoji="1" lang="ja-JP" altLang="en-US" smtClean="0"/>
              <a:t>5</a:t>
            </a:fld>
            <a:endParaRPr kumimoji="1" lang="ja-JP" altLang="en-US"/>
          </a:p>
        </p:txBody>
      </p:sp>
    </p:spTree>
    <p:extLst>
      <p:ext uri="{BB962C8B-B14F-4D97-AF65-F5344CB8AC3E}">
        <p14:creationId xmlns:p14="http://schemas.microsoft.com/office/powerpoint/2010/main" val="671969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ja-JP" altLang="en-US"/>
              <a:t>マスタ タイトルの書式設定</a:t>
            </a:r>
            <a:endParaRPr kumimoji="0" lang="en-US"/>
          </a:p>
        </p:txBody>
      </p:sp>
      <p:sp>
        <p:nvSpPr>
          <p:cNvPr id="28" name="日付プレースホルダ 27"/>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
        <p:nvSpPr>
          <p:cNvPr id="9" name="サブタイトル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a:t>マスタ サブタイトルの書式設定</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 テキストの書式設定</a:t>
            </a:r>
          </a:p>
        </p:txBody>
      </p:sp>
      <p:sp>
        <p:nvSpPr>
          <p:cNvPr id="4" name="日付プレースホルダ 3"/>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924800" y="6416675"/>
            <a:ext cx="762000" cy="365125"/>
          </a:xfrm>
        </p:spPr>
        <p:txBody>
          <a:bodyPr/>
          <a:lstStyle/>
          <a:p>
            <a:fld id="{E6516922-03E2-48E0-8D78-01BBA43C7132}" type="slidenum">
              <a:rPr kumimoji="1" lang="ja-JP" altLang="en-US" smtClean="0"/>
              <a:pPr/>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 テキストの書式設定</a:t>
            </a:r>
          </a:p>
        </p:txBody>
      </p:sp>
      <p:sp>
        <p:nvSpPr>
          <p:cNvPr id="4" name="テキスト プレースホルダ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 テキストの書式設定</a:t>
            </a:r>
          </a:p>
        </p:txBody>
      </p:sp>
      <p:sp>
        <p:nvSpPr>
          <p:cNvPr id="5" name="コンテンツ プレースホルダ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日付プレースホルダ 2"/>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ja-JP" altLang="en-US"/>
              <a:t>マスタ タイトルの書式設定</a:t>
            </a:r>
            <a:endParaRPr kumimoji="0" lang="en-US"/>
          </a:p>
        </p:txBody>
      </p:sp>
      <p:sp>
        <p:nvSpPr>
          <p:cNvPr id="3" name="テキスト プレースホルダ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a:t>マスタ テキストの書式設定</a:t>
            </a:r>
          </a:p>
        </p:txBody>
      </p:sp>
      <p:sp>
        <p:nvSpPr>
          <p:cNvPr id="4" name="コンテンツ プレースホルダ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ja-JP" altLang="en-US"/>
              <a:t>マスタ タイトルの書式設定</a:t>
            </a:r>
            <a:endParaRPr kumimoji="0" lang="en-US"/>
          </a:p>
        </p:txBody>
      </p:sp>
      <p:sp>
        <p:nvSpPr>
          <p:cNvPr id="3" name="図プレースホルダ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ja-JP" altLang="en-US">
                <a:solidFill>
                  <a:schemeClr val="lt1"/>
                </a:solidFill>
                <a:latin typeface="+mn-lt"/>
                <a:ea typeface="+mn-ea"/>
                <a:cs typeface="+mn-cs"/>
              </a:rPr>
              <a:t>アイコンをクリックして図を追加</a:t>
            </a:r>
            <a:endParaRPr kumimoji="0" lang="en-US" dirty="0">
              <a:solidFill>
                <a:schemeClr val="lt1"/>
              </a:solidFill>
              <a:latin typeface="+mn-lt"/>
              <a:ea typeface="+mn-ea"/>
              <a:cs typeface="+mn-cs"/>
            </a:endParaRPr>
          </a:p>
        </p:txBody>
      </p:sp>
      <p:sp>
        <p:nvSpPr>
          <p:cNvPr id="4" name="テキスト プレースホルダ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ja-JP" altLang="en-US"/>
              <a:t>マスタ テキストの書式設定</a:t>
            </a:r>
          </a:p>
        </p:txBody>
      </p:sp>
      <p:sp>
        <p:nvSpPr>
          <p:cNvPr id="5" name="日付プレースホルダ 4"/>
          <p:cNvSpPr>
            <a:spLocks noGrp="1"/>
          </p:cNvSpPr>
          <p:nvPr>
            <p:ph type="dt" sz="half" idx="10"/>
          </p:nvPr>
        </p:nvSpPr>
        <p:spPr/>
        <p:txBody>
          <a:bodyPr/>
          <a:lstStyle/>
          <a:p>
            <a:fld id="{8E3FACDA-2A07-4828-A997-AA123BA09C8C}" type="datetimeFigureOut">
              <a:rPr kumimoji="1" lang="ja-JP" altLang="en-US" smtClean="0"/>
              <a:pPr/>
              <a:t>2022/7/10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6516922-03E2-48E0-8D78-01BBA43C7132}"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ja-JP" altLang="en-US"/>
              <a:t>マスタ タイトルの書式設定</a:t>
            </a:r>
            <a:endParaRPr kumimoji="0" lang="en-US"/>
          </a:p>
        </p:txBody>
      </p:sp>
      <p:sp>
        <p:nvSpPr>
          <p:cNvPr id="13" name="テキスト プレースホルダ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4" name="日付プレースホルダ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E3FACDA-2A07-4828-A997-AA123BA09C8C}" type="datetimeFigureOut">
              <a:rPr kumimoji="1" lang="ja-JP" altLang="en-US" smtClean="0"/>
              <a:pPr/>
              <a:t>2022/7/10</a:t>
            </a:fld>
            <a:endParaRPr kumimoji="1" lang="ja-JP" altLang="en-US"/>
          </a:p>
        </p:txBody>
      </p:sp>
      <p:sp>
        <p:nvSpPr>
          <p:cNvPr id="3" name="フッター プレースホルダ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1" lang="ja-JP" altLang="en-US"/>
          </a:p>
        </p:txBody>
      </p:sp>
      <p:sp>
        <p:nvSpPr>
          <p:cNvPr id="23" name="スライド番号プレースホルダ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6516922-03E2-48E0-8D78-01BBA43C7132}" type="slidenum">
              <a:rPr kumimoji="1" lang="ja-JP" altLang="en-US" smtClean="0"/>
              <a:pPr/>
              <a:t>‹#›</a:t>
            </a:fld>
            <a:endParaRPr kumimoji="1" lang="ja-JP"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1"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1"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1"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1"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1"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1"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1"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1"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1700808"/>
            <a:ext cx="8229600" cy="1553344"/>
          </a:xfrm>
        </p:spPr>
        <p:txBody>
          <a:bodyPr/>
          <a:lstStyle/>
          <a:p>
            <a:r>
              <a:rPr kumimoji="1" lang="ja-JP" altLang="en-US" sz="5400" dirty="0">
                <a:solidFill>
                  <a:schemeClr val="bg1">
                    <a:lumMod val="95000"/>
                    <a:lumOff val="5000"/>
                  </a:schemeClr>
                </a:solidFill>
                <a:latin typeface="ＭＳ Ｐゴシック" panose="020B0600070205080204" pitchFamily="50" charset="-128"/>
                <a:ea typeface="ＭＳ Ｐゴシック" panose="020B0600070205080204" pitchFamily="50" charset="-128"/>
              </a:rPr>
              <a:t>亥の子の世界</a:t>
            </a:r>
            <a:br>
              <a:rPr kumimoji="1" lang="en-US" altLang="ja-JP" dirty="0">
                <a:solidFill>
                  <a:schemeClr val="bg1">
                    <a:lumMod val="95000"/>
                    <a:lumOff val="5000"/>
                  </a:schemeClr>
                </a:solidFill>
                <a:latin typeface="ＭＳ Ｐゴシック" panose="020B0600070205080204" pitchFamily="50" charset="-128"/>
                <a:ea typeface="ＭＳ Ｐゴシック" panose="020B0600070205080204" pitchFamily="50" charset="-128"/>
              </a:rPr>
            </a:br>
            <a:r>
              <a:rPr lang="ja-JP" altLang="en-US" sz="3600" dirty="0">
                <a:solidFill>
                  <a:schemeClr val="bg1">
                    <a:lumMod val="95000"/>
                    <a:lumOff val="5000"/>
                  </a:schemeClr>
                </a:solidFill>
                <a:latin typeface="ＭＳ Ｐゴシック" panose="020B0600070205080204" pitchFamily="50" charset="-128"/>
                <a:ea typeface="ＭＳ Ｐゴシック" panose="020B0600070205080204" pitchFamily="50" charset="-128"/>
              </a:rPr>
              <a:t>（上手なスライド</a:t>
            </a:r>
            <a:r>
              <a:rPr lang="en-US" altLang="ja-JP" sz="3600" dirty="0">
                <a:solidFill>
                  <a:schemeClr val="bg1">
                    <a:lumMod val="95000"/>
                    <a:lumOff val="5000"/>
                  </a:schemeClr>
                </a:solidFill>
                <a:latin typeface="ＭＳ Ｐゴシック" panose="020B0600070205080204" pitchFamily="50" charset="-128"/>
                <a:ea typeface="ＭＳ Ｐゴシック" panose="020B0600070205080204" pitchFamily="50" charset="-128"/>
              </a:rPr>
              <a:t> version</a:t>
            </a:r>
            <a:r>
              <a:rPr lang="ja-JP" altLang="en-US" sz="3600" dirty="0">
                <a:solidFill>
                  <a:schemeClr val="bg1">
                    <a:lumMod val="95000"/>
                    <a:lumOff val="5000"/>
                  </a:schemeClr>
                </a:solidFill>
                <a:latin typeface="ＭＳ Ｐゴシック" panose="020B0600070205080204" pitchFamily="50" charset="-128"/>
                <a:ea typeface="ＭＳ Ｐゴシック" panose="020B0600070205080204" pitchFamily="50" charset="-128"/>
              </a:rPr>
              <a:t>）</a:t>
            </a:r>
            <a:endParaRPr kumimoji="1" lang="ja-JP" altLang="en-US" sz="3600" dirty="0">
              <a:solidFill>
                <a:schemeClr val="bg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3" name="サブタイトル 2"/>
          <p:cNvSpPr>
            <a:spLocks noGrp="1"/>
          </p:cNvSpPr>
          <p:nvPr>
            <p:ph type="subTitle" idx="1"/>
          </p:nvPr>
        </p:nvSpPr>
        <p:spPr>
          <a:xfrm>
            <a:off x="1475656" y="4653136"/>
            <a:ext cx="6400800" cy="1752600"/>
          </a:xfrm>
        </p:spPr>
        <p:txBody>
          <a:bodyPr/>
          <a:lstStyle/>
          <a:p>
            <a:r>
              <a:rPr kumimoji="1" lang="ja-JP" altLang="en-US" dirty="0">
                <a:latin typeface="ＭＳ Ｐゴシック" panose="020B0600070205080204" pitchFamily="50" charset="-128"/>
                <a:ea typeface="ＭＳ Ｐゴシック" panose="020B0600070205080204" pitchFamily="50" charset="-128"/>
              </a:rPr>
              <a:t>高知大学 理工学部 情報科学教室</a:t>
            </a:r>
            <a:endParaRPr kumimoji="1"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塩田研一</a:t>
            </a:r>
            <a:endParaRPr kumimoji="1" lang="ja-JP" altLang="en-US" dirty="0">
              <a:latin typeface="ＭＳ Ｐゴシック" panose="020B0600070205080204" pitchFamily="50" charset="-128"/>
              <a:ea typeface="ＭＳ Ｐゴシック" panose="020B060007020508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D:\Lupus\shiota\js2014\DSCN4204L.jpg"/>
          <p:cNvPicPr>
            <a:picLocks noChangeAspect="1" noChangeArrowheads="1"/>
          </p:cNvPicPr>
          <p:nvPr/>
        </p:nvPicPr>
        <p:blipFill>
          <a:blip r:embed="rId3" cstate="print"/>
          <a:srcRect/>
          <a:stretch>
            <a:fillRect/>
          </a:stretch>
        </p:blipFill>
        <p:spPr bwMode="auto">
          <a:xfrm>
            <a:off x="5004048" y="3068960"/>
            <a:ext cx="3064473" cy="2124289"/>
          </a:xfrm>
          <a:prstGeom prst="rect">
            <a:avLst/>
          </a:prstGeom>
          <a:noFill/>
        </p:spPr>
      </p:pic>
      <p:pic>
        <p:nvPicPr>
          <p:cNvPr id="1027" name="Picture 3" descr="D:\Lupus\shiota\js2014\yoshida1.gif"/>
          <p:cNvPicPr>
            <a:picLocks noChangeAspect="1" noChangeArrowheads="1"/>
          </p:cNvPicPr>
          <p:nvPr/>
        </p:nvPicPr>
        <p:blipFill>
          <a:blip r:embed="rId4" cstate="print"/>
          <a:srcRect/>
          <a:stretch>
            <a:fillRect/>
          </a:stretch>
        </p:blipFill>
        <p:spPr bwMode="auto">
          <a:xfrm>
            <a:off x="1259632" y="3099496"/>
            <a:ext cx="2991013" cy="2129704"/>
          </a:xfrm>
          <a:prstGeom prst="rect">
            <a:avLst/>
          </a:prstGeom>
          <a:noFill/>
        </p:spPr>
      </p:pic>
      <p:sp>
        <p:nvSpPr>
          <p:cNvPr id="2" name="タイトル 1"/>
          <p:cNvSpPr>
            <a:spLocks noGrp="1"/>
          </p:cNvSpPr>
          <p:nvPr>
            <p:ph type="title"/>
          </p:nvPr>
        </p:nvSpPr>
        <p:spPr>
          <a:xfrm>
            <a:off x="395536" y="260648"/>
            <a:ext cx="8280920" cy="936104"/>
          </a:xfrm>
        </p:spPr>
        <p:txBody>
          <a:bodyPr/>
          <a:lstStyle/>
          <a:p>
            <a:r>
              <a:rPr lang="ja-JP" altLang="en-US" dirty="0">
                <a:solidFill>
                  <a:schemeClr val="bg1">
                    <a:lumMod val="95000"/>
                    <a:lumOff val="5000"/>
                  </a:schemeClr>
                </a:solidFill>
                <a:latin typeface="ＭＳ Ｐゴシック" panose="020B0600070205080204" pitchFamily="50" charset="-128"/>
                <a:ea typeface="ＭＳ Ｐゴシック" panose="020B0600070205080204" pitchFamily="50" charset="-128"/>
              </a:rPr>
              <a:t>亥の子とは</a:t>
            </a:r>
            <a:endParaRPr kumimoji="1" lang="ja-JP" altLang="en-US" dirty="0">
              <a:solidFill>
                <a:schemeClr val="bg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3" name="コンテンツ プレースホルダ 2"/>
          <p:cNvSpPr>
            <a:spLocks noGrp="1"/>
          </p:cNvSpPr>
          <p:nvPr>
            <p:ph idx="1"/>
          </p:nvPr>
        </p:nvSpPr>
        <p:spPr>
          <a:xfrm>
            <a:off x="827584" y="1268760"/>
            <a:ext cx="7704856" cy="5328592"/>
          </a:xfrm>
        </p:spPr>
        <p:txBody>
          <a:bodyPr/>
          <a:lstStyle/>
          <a:p>
            <a:pPr>
              <a:buFont typeface="Wingdings" panose="05000000000000000000" pitchFamily="2" charset="2"/>
              <a:buChar char="u"/>
            </a:pPr>
            <a:r>
              <a:rPr kumimoji="1" lang="ja-JP" altLang="en-US" dirty="0">
                <a:latin typeface="ＭＳ Ｐゴシック" panose="020B0600070205080204" pitchFamily="50" charset="-128"/>
                <a:ea typeface="ＭＳ Ｐゴシック" panose="020B0600070205080204" pitchFamily="50" charset="-128"/>
              </a:rPr>
              <a:t>旧暦１０月の亥の日の夜の伝統</a:t>
            </a:r>
            <a:r>
              <a:rPr lang="ja-JP" altLang="en-US" dirty="0">
                <a:latin typeface="ＭＳ Ｐゴシック" panose="020B0600070205080204" pitchFamily="50" charset="-128"/>
                <a:ea typeface="ＭＳ Ｐゴシック" panose="020B0600070205080204" pitchFamily="50" charset="-128"/>
              </a:rPr>
              <a:t>行事</a:t>
            </a: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r>
              <a:rPr kumimoji="1" lang="ja-JP" altLang="en-US" dirty="0">
                <a:latin typeface="ＭＳ Ｐゴシック" panose="020B0600070205080204" pitchFamily="50" charset="-128"/>
                <a:ea typeface="ＭＳ Ｐゴシック" panose="020B0600070205080204" pitchFamily="50" charset="-128"/>
              </a:rPr>
              <a:t>子供たちが地面をぶっ叩く</a:t>
            </a: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r>
              <a:rPr lang="ja-JP" altLang="en-US" dirty="0">
                <a:latin typeface="ＭＳ Ｐゴシック" panose="020B0600070205080204" pitchFamily="50" charset="-128"/>
                <a:ea typeface="ＭＳ Ｐゴシック" panose="020B0600070205080204" pitchFamily="50" charset="-128"/>
              </a:rPr>
              <a:t>道具：縄の付いた石 </a:t>
            </a:r>
            <a:r>
              <a:rPr lang="ja-JP" altLang="en-US" sz="2000" dirty="0">
                <a:latin typeface="ＭＳ Ｐゴシック" panose="020B0600070205080204" pitchFamily="50" charset="-128"/>
                <a:ea typeface="ＭＳ Ｐゴシック" panose="020B0600070205080204" pitchFamily="50" charset="-128"/>
              </a:rPr>
              <a:t>または </a:t>
            </a:r>
            <a:r>
              <a:rPr lang="ja-JP" altLang="en-US" dirty="0">
                <a:latin typeface="ＭＳ Ｐゴシック" panose="020B0600070205080204" pitchFamily="50" charset="-128"/>
                <a:ea typeface="ＭＳ Ｐゴシック" panose="020B0600070205080204" pitchFamily="50" charset="-128"/>
              </a:rPr>
              <a:t>藁の棒</a:t>
            </a:r>
            <a:endParaRPr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r>
              <a:rPr kumimoji="1" lang="ja-JP" altLang="en-US" dirty="0">
                <a:latin typeface="ＭＳ Ｐゴシック" panose="020B0600070205080204" pitchFamily="50" charset="-128"/>
                <a:ea typeface="ＭＳ Ｐゴシック" panose="020B0600070205080204" pitchFamily="50" charset="-128"/>
              </a:rPr>
              <a:t>亥の子唄を歌う</a:t>
            </a:r>
            <a:endParaRPr kumimoji="1"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r>
              <a:rPr kumimoji="1" lang="ja-JP" altLang="en-US" dirty="0">
                <a:latin typeface="ＭＳ Ｐゴシック" panose="020B0600070205080204" pitchFamily="50" charset="-128"/>
                <a:ea typeface="ＭＳ Ｐゴシック" panose="020B0600070205080204" pitchFamily="50" charset="-128"/>
              </a:rPr>
              <a:t>家々を回ってお菓子・ご祝儀を集める</a:t>
            </a:r>
            <a:endParaRPr kumimoji="1" lang="en-US" altLang="ja-JP" dirty="0">
              <a:latin typeface="ＭＳ Ｐゴシック" panose="020B0600070205080204" pitchFamily="50" charset="-128"/>
              <a:ea typeface="ＭＳ Ｐゴシック" panose="020B0600070205080204" pitchFamily="50" charset="-128"/>
            </a:endParaRPr>
          </a:p>
          <a:p>
            <a:endParaRPr kumimoji="1" lang="en-US" altLang="ja-JP" dirty="0"/>
          </a:p>
          <a:p>
            <a:endParaRPr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lstStyle/>
          <a:p>
            <a:r>
              <a:rPr kumimoji="1" lang="ja-JP" altLang="en-US" dirty="0">
                <a:solidFill>
                  <a:schemeClr val="bg1"/>
                </a:solidFill>
                <a:latin typeface="ＭＳ Ｐゴシック" panose="020B0600070205080204" pitchFamily="50" charset="-128"/>
                <a:ea typeface="ＭＳ Ｐゴシック" panose="020B0600070205080204" pitchFamily="50" charset="-128"/>
              </a:rPr>
              <a:t>類似の行事</a:t>
            </a:r>
          </a:p>
        </p:txBody>
      </p:sp>
      <p:sp>
        <p:nvSpPr>
          <p:cNvPr id="3" name="コンテンツ プレースホルダ 2"/>
          <p:cNvSpPr>
            <a:spLocks noGrp="1"/>
          </p:cNvSpPr>
          <p:nvPr>
            <p:ph idx="1"/>
          </p:nvPr>
        </p:nvSpPr>
        <p:spPr>
          <a:xfrm>
            <a:off x="752534" y="2132856"/>
            <a:ext cx="7941568" cy="4104456"/>
          </a:xfrm>
        </p:spPr>
        <p:txBody>
          <a:bodyPr/>
          <a:lstStyle/>
          <a:p>
            <a:pPr>
              <a:buFont typeface="Wingdings" panose="05000000000000000000" pitchFamily="2" charset="2"/>
              <a:buChar char="u"/>
            </a:pPr>
            <a:r>
              <a:rPr lang="ja-JP" altLang="en-US" dirty="0">
                <a:latin typeface="ＭＳ Ｐゴシック" panose="020B0600070205080204" pitchFamily="50" charset="-128"/>
                <a:ea typeface="ＭＳ Ｐゴシック" panose="020B0600070205080204" pitchFamily="50" charset="-128"/>
              </a:rPr>
              <a:t>亥の子行事は西日本に広く分布</a:t>
            </a:r>
            <a:endParaRPr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endParaRPr lang="en-US" altLang="ja-JP" dirty="0">
              <a:latin typeface="ＭＳ Ｐゴシック" panose="020B0600070205080204" pitchFamily="50" charset="-128"/>
              <a:ea typeface="ＭＳ Ｐゴシック" panose="020B0600070205080204" pitchFamily="50" charset="-128"/>
            </a:endParaRPr>
          </a:p>
          <a:p>
            <a:pPr>
              <a:buFont typeface="Wingdings" panose="05000000000000000000" pitchFamily="2" charset="2"/>
              <a:buChar char="u"/>
            </a:pPr>
            <a:r>
              <a:rPr lang="ja-JP" altLang="en-US" dirty="0">
                <a:latin typeface="ＭＳ Ｐゴシック" panose="020B0600070205080204" pitchFamily="50" charset="-128"/>
                <a:ea typeface="ＭＳ Ｐゴシック" panose="020B0600070205080204" pitchFamily="50" charset="-128"/>
              </a:rPr>
              <a:t>類似の行事：</a:t>
            </a:r>
            <a:endParaRPr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lang="ja-JP" altLang="en-US" sz="2800" dirty="0">
                <a:latin typeface="ＭＳ Ｐゴシック" panose="020B0600070205080204" pitchFamily="50" charset="-128"/>
                <a:ea typeface="ＭＳ Ｐゴシック" panose="020B0600070205080204" pitchFamily="50" charset="-128"/>
              </a:rPr>
              <a:t>東日本の十日夜</a:t>
            </a:r>
            <a:r>
              <a:rPr lang="ja-JP" altLang="en-US" sz="2000" dirty="0">
                <a:latin typeface="ＭＳ Ｐゴシック" panose="020B0600070205080204" pitchFamily="50" charset="-128"/>
                <a:ea typeface="ＭＳ Ｐゴシック" panose="020B0600070205080204" pitchFamily="50" charset="-128"/>
              </a:rPr>
              <a:t>（とおかんや</a:t>
            </a:r>
            <a:r>
              <a:rPr lang="ja-JP" altLang="en-US" sz="1600" dirty="0">
                <a:latin typeface="ＭＳ Ｐゴシック" panose="020B0600070205080204" pitchFamily="50" charset="-128"/>
                <a:ea typeface="ＭＳ Ｐゴシック" panose="020B0600070205080204" pitchFamily="50" charset="-128"/>
              </a:rPr>
              <a:t>）</a:t>
            </a:r>
            <a:r>
              <a:rPr lang="en-US" altLang="ja-JP" sz="1600" dirty="0">
                <a:latin typeface="ＭＳ Ｐゴシック" panose="020B0600070205080204" pitchFamily="50" charset="-128"/>
                <a:ea typeface="ＭＳ Ｐゴシック" panose="020B0600070205080204" pitchFamily="50" charset="-128"/>
              </a:rPr>
              <a:t> </a:t>
            </a:r>
            <a:r>
              <a:rPr lang="en-US" altLang="ja-JP" dirty="0">
                <a:latin typeface="ＭＳ Ｐゴシック" panose="020B0600070205080204" pitchFamily="50" charset="-128"/>
                <a:ea typeface="ＭＳ Ｐゴシック" panose="020B0600070205080204" pitchFamily="50" charset="-128"/>
              </a:rPr>
              <a:t>... </a:t>
            </a:r>
            <a:r>
              <a:rPr lang="ja-JP" altLang="en-US" dirty="0">
                <a:latin typeface="ＭＳ Ｐゴシック" panose="020B0600070205080204" pitchFamily="50" charset="-128"/>
                <a:ea typeface="ＭＳ Ｐゴシック" panose="020B0600070205080204" pitchFamily="50" charset="-128"/>
              </a:rPr>
              <a:t>旧暦１０月１０日</a:t>
            </a:r>
            <a:endParaRPr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lang="ja-JP" altLang="en-US" sz="2800" dirty="0">
                <a:latin typeface="ＭＳ Ｐゴシック" panose="020B0600070205080204" pitchFamily="50" charset="-128"/>
                <a:ea typeface="ＭＳ Ｐゴシック" panose="020B0600070205080204" pitchFamily="50" charset="-128"/>
              </a:rPr>
              <a:t>九州地方の「もぐら打ち」 </a:t>
            </a:r>
            <a:r>
              <a:rPr lang="en-US" altLang="ja-JP" dirty="0">
                <a:latin typeface="ＭＳ Ｐゴシック" panose="020B0600070205080204" pitchFamily="50" charset="-128"/>
                <a:ea typeface="ＭＳ Ｐゴシック" panose="020B0600070205080204" pitchFamily="50" charset="-128"/>
              </a:rPr>
              <a:t>... </a:t>
            </a:r>
            <a:r>
              <a:rPr lang="ja-JP" altLang="en-US" dirty="0">
                <a:latin typeface="ＭＳ Ｐゴシック" panose="020B0600070205080204" pitchFamily="50" charset="-128"/>
                <a:ea typeface="ＭＳ Ｐゴシック" panose="020B0600070205080204" pitchFamily="50" charset="-128"/>
              </a:rPr>
              <a:t>小正月</a:t>
            </a:r>
            <a:endParaRPr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lang="ja-JP" altLang="en-US" sz="2800" dirty="0">
                <a:latin typeface="ＭＳ Ｐゴシック" panose="020B0600070205080204" pitchFamily="50" charset="-128"/>
                <a:ea typeface="ＭＳ Ｐゴシック" panose="020B0600070205080204" pitchFamily="50" charset="-128"/>
              </a:rPr>
              <a:t>京都の「おんごろどん」    </a:t>
            </a:r>
            <a:r>
              <a:rPr lang="en-US" altLang="ja-JP" dirty="0">
                <a:latin typeface="ＭＳ Ｐゴシック" panose="020B0600070205080204" pitchFamily="50" charset="-128"/>
                <a:ea typeface="ＭＳ Ｐゴシック" panose="020B0600070205080204" pitchFamily="50" charset="-128"/>
              </a:rPr>
              <a:t>... </a:t>
            </a:r>
            <a:r>
              <a:rPr lang="ja-JP" altLang="en-US" dirty="0">
                <a:latin typeface="ＭＳ Ｐゴシック" panose="020B0600070205080204" pitchFamily="50" charset="-128"/>
                <a:ea typeface="ＭＳ Ｐゴシック" panose="020B0600070205080204" pitchFamily="50" charset="-128"/>
              </a:rPr>
              <a:t>小正月</a:t>
            </a:r>
            <a:endParaRPr lang="en-US" altLang="ja-JP" dirty="0">
              <a:latin typeface="ＭＳ Ｐゴシック" panose="020B0600070205080204" pitchFamily="50" charset="-128"/>
              <a:ea typeface="ＭＳ Ｐゴシック" panose="020B0600070205080204" pitchFamily="50" charset="-128"/>
            </a:endParaRPr>
          </a:p>
          <a:p>
            <a:endParaRPr kumimoji="1" lang="en-US" altLang="ja-JP" dirty="0"/>
          </a:p>
          <a:p>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chemeClr val="bg1"/>
                </a:solidFill>
                <a:latin typeface="ＭＳ Ｐゴシック" panose="020B0600070205080204" pitchFamily="50" charset="-128"/>
                <a:ea typeface="ＭＳ Ｐゴシック" panose="020B0600070205080204" pitchFamily="50" charset="-128"/>
              </a:rPr>
              <a:t>四国の亥の子</a:t>
            </a:r>
          </a:p>
        </p:txBody>
      </p:sp>
      <p:sp>
        <p:nvSpPr>
          <p:cNvPr id="3" name="コンテンツ プレースホルダ 2"/>
          <p:cNvSpPr>
            <a:spLocks noGrp="1"/>
          </p:cNvSpPr>
          <p:nvPr>
            <p:ph idx="1"/>
          </p:nvPr>
        </p:nvSpPr>
        <p:spPr>
          <a:xfrm>
            <a:off x="683568" y="1628800"/>
            <a:ext cx="8003232" cy="4709160"/>
          </a:xfrm>
        </p:spPr>
        <p:txBody>
          <a:bodyPr/>
          <a:lstStyle/>
          <a:p>
            <a:pPr>
              <a:buFont typeface="Wingdings" panose="05000000000000000000" pitchFamily="2" charset="2"/>
              <a:buChar char="u"/>
            </a:pPr>
            <a:r>
              <a:rPr kumimoji="1" lang="ja-JP" altLang="en-US" dirty="0">
                <a:latin typeface="ＭＳ Ｐゴシック" panose="020B0600070205080204" pitchFamily="50" charset="-128"/>
                <a:ea typeface="ＭＳ Ｐゴシック" panose="020B0600070205080204" pitchFamily="50" charset="-128"/>
              </a:rPr>
              <a:t>亥の子行事を伝えている地域</a:t>
            </a:r>
            <a:r>
              <a:rPr kumimoji="1" lang="en-US" altLang="ja-JP" dirty="0">
                <a:latin typeface="ＭＳ Ｐゴシック" panose="020B0600070205080204" pitchFamily="50" charset="-128"/>
                <a:ea typeface="ＭＳ Ｐゴシック" panose="020B0600070205080204" pitchFamily="50" charset="-128"/>
              </a:rPr>
              <a:t>:</a:t>
            </a:r>
          </a:p>
          <a:p>
            <a:pPr lvl="1">
              <a:buFont typeface="Arial" panose="020B0604020202020204" pitchFamily="34" charset="0"/>
              <a:buChar char="•"/>
            </a:pPr>
            <a:r>
              <a:rPr kumimoji="1" lang="ja-JP" altLang="en-US" dirty="0">
                <a:latin typeface="ＭＳ Ｐゴシック" panose="020B0600070205080204" pitchFamily="50" charset="-128"/>
                <a:ea typeface="ＭＳ Ｐゴシック" panose="020B0600070205080204" pitchFamily="50" charset="-128"/>
              </a:rPr>
              <a:t>愛媛県全域</a:t>
            </a:r>
            <a:endParaRPr kumimoji="1"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kumimoji="1" lang="ja-JP" altLang="en-US" dirty="0">
                <a:latin typeface="ＭＳ Ｐゴシック" panose="020B0600070205080204" pitchFamily="50" charset="-128"/>
                <a:ea typeface="ＭＳ Ｐゴシック" panose="020B0600070205080204" pitchFamily="50" charset="-128"/>
              </a:rPr>
              <a:t>香川県詫間</a:t>
            </a:r>
            <a:endParaRPr kumimoji="1"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kumimoji="1" lang="ja-JP" altLang="en-US" dirty="0">
                <a:latin typeface="ＭＳ Ｐゴシック" panose="020B0600070205080204" pitchFamily="50" charset="-128"/>
                <a:ea typeface="ＭＳ Ｐゴシック" panose="020B0600070205080204" pitchFamily="50" charset="-128"/>
              </a:rPr>
              <a:t>徳島</a:t>
            </a:r>
            <a:r>
              <a:rPr lang="ja-JP" altLang="en-US" dirty="0">
                <a:latin typeface="ＭＳ Ｐゴシック" panose="020B0600070205080204" pitchFamily="50" charset="-128"/>
                <a:ea typeface="ＭＳ Ｐゴシック" panose="020B0600070205080204" pitchFamily="50" charset="-128"/>
              </a:rPr>
              <a:t>：</a:t>
            </a:r>
            <a:r>
              <a:rPr kumimoji="1" lang="ja-JP" altLang="en-US" dirty="0">
                <a:latin typeface="ＭＳ Ｐゴシック" panose="020B0600070205080204" pitchFamily="50" charset="-128"/>
                <a:ea typeface="ＭＳ Ｐゴシック" panose="020B0600070205080204" pitchFamily="50" charset="-128"/>
              </a:rPr>
              <a:t>昔の記録あり</a:t>
            </a:r>
            <a:endParaRPr kumimoji="1"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kumimoji="1" lang="ja-JP" altLang="en-US" dirty="0">
                <a:latin typeface="ＭＳ Ｐゴシック" panose="020B0600070205080204" pitchFamily="50" charset="-128"/>
                <a:ea typeface="ＭＳ Ｐゴシック" panose="020B0600070205080204" pitchFamily="50" charset="-128"/>
              </a:rPr>
              <a:t>高知：？</a:t>
            </a:r>
            <a:endParaRPr kumimoji="1" lang="en-US" altLang="ja-JP" dirty="0">
              <a:latin typeface="ＭＳ Ｐゴシック" panose="020B0600070205080204" pitchFamily="50" charset="-128"/>
              <a:ea typeface="ＭＳ Ｐゴシック" panose="020B0600070205080204" pitchFamily="50" charset="-128"/>
            </a:endParaRPr>
          </a:p>
          <a:p>
            <a:pPr>
              <a:lnSpc>
                <a:spcPct val="150000"/>
              </a:lnSpc>
              <a:spcBef>
                <a:spcPts val="1800"/>
              </a:spcBef>
              <a:buFont typeface="Wingdings" panose="05000000000000000000" pitchFamily="2" charset="2"/>
              <a:buChar char="u"/>
            </a:pPr>
            <a:r>
              <a:rPr lang="ja-JP" altLang="en-US" dirty="0">
                <a:latin typeface="ＭＳ Ｐゴシック" panose="020B0600070205080204" pitchFamily="50" charset="-128"/>
                <a:ea typeface="ＭＳ Ｐゴシック" panose="020B0600070205080204" pitchFamily="50" charset="-128"/>
              </a:rPr>
              <a:t>石か藁か</a:t>
            </a:r>
            <a:endParaRPr lang="en-US" altLang="ja-JP" dirty="0">
              <a:latin typeface="ＭＳ Ｐゴシック" panose="020B0600070205080204" pitchFamily="50" charset="-128"/>
              <a:ea typeface="ＭＳ Ｐゴシック" panose="020B0600070205080204" pitchFamily="50" charset="-128"/>
            </a:endParaRPr>
          </a:p>
          <a:p>
            <a:pPr lvl="1">
              <a:spcBef>
                <a:spcPts val="0"/>
              </a:spcBef>
              <a:buFont typeface="Arial" panose="020B0604020202020204" pitchFamily="34" charset="0"/>
              <a:buChar char="•"/>
            </a:pPr>
            <a:r>
              <a:rPr lang="ja-JP" altLang="en-US" dirty="0">
                <a:latin typeface="ＭＳ Ｐゴシック" panose="020B0600070205080204" pitchFamily="50" charset="-128"/>
                <a:ea typeface="ＭＳ Ｐゴシック" panose="020B0600070205080204" pitchFamily="50" charset="-128"/>
              </a:rPr>
              <a:t>南予地域：石</a:t>
            </a:r>
            <a:endParaRPr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lang="ja-JP" altLang="en-US" dirty="0">
                <a:latin typeface="ＭＳ Ｐゴシック" panose="020B0600070205080204" pitchFamily="50" charset="-128"/>
                <a:ea typeface="ＭＳ Ｐゴシック" panose="020B0600070205080204" pitchFamily="50" charset="-128"/>
              </a:rPr>
              <a:t>愛媛県山間部：藁</a:t>
            </a:r>
            <a:endParaRPr lang="en-US" altLang="ja-JP" dirty="0">
              <a:latin typeface="ＭＳ Ｐゴシック" panose="020B0600070205080204" pitchFamily="50" charset="-128"/>
              <a:ea typeface="ＭＳ Ｐゴシック" panose="020B0600070205080204" pitchFamily="50" charset="-128"/>
            </a:endParaRPr>
          </a:p>
          <a:p>
            <a:pPr lvl="1">
              <a:buFont typeface="Arial" panose="020B0604020202020204" pitchFamily="34" charset="0"/>
              <a:buChar char="•"/>
            </a:pPr>
            <a:r>
              <a:rPr lang="ja-JP" altLang="en-US" dirty="0">
                <a:latin typeface="ＭＳ Ｐゴシック" panose="020B0600070205080204" pitchFamily="50" charset="-128"/>
                <a:ea typeface="ＭＳ Ｐゴシック" panose="020B0600070205080204" pitchFamily="50" charset="-128"/>
              </a:rPr>
              <a:t>旧広見町近永出目（現鬼北町）：昔は石→現在は藁</a:t>
            </a:r>
            <a:endParaRPr lang="en-US" altLang="ja-JP" dirty="0">
              <a:latin typeface="ＭＳ Ｐゴシック" panose="020B0600070205080204" pitchFamily="50" charset="-128"/>
              <a:ea typeface="ＭＳ Ｐゴシック" panose="020B060007020508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188640"/>
            <a:ext cx="8229600" cy="1143000"/>
          </a:xfrm>
        </p:spPr>
        <p:txBody>
          <a:bodyPr/>
          <a:lstStyle/>
          <a:p>
            <a:r>
              <a:rPr kumimoji="1" lang="ja-JP" altLang="en-US" dirty="0">
                <a:solidFill>
                  <a:schemeClr val="bg1"/>
                </a:solidFill>
                <a:latin typeface="ＭＳ Ｐゴシック" panose="020B0600070205080204" pitchFamily="50" charset="-128"/>
                <a:ea typeface="ＭＳ Ｐゴシック" panose="020B0600070205080204" pitchFamily="50" charset="-128"/>
              </a:rPr>
              <a:t>亥の子唄</a:t>
            </a:r>
          </a:p>
        </p:txBody>
      </p:sp>
      <p:sp>
        <p:nvSpPr>
          <p:cNvPr id="3" name="コンテンツ プレースホルダ 2"/>
          <p:cNvSpPr>
            <a:spLocks noGrp="1"/>
          </p:cNvSpPr>
          <p:nvPr>
            <p:ph idx="1"/>
          </p:nvPr>
        </p:nvSpPr>
        <p:spPr>
          <a:xfrm>
            <a:off x="395536" y="1340768"/>
            <a:ext cx="7848872" cy="5517232"/>
          </a:xfrm>
        </p:spPr>
        <p:txBody>
          <a:bodyPr/>
          <a:lstStyle/>
          <a:p>
            <a:pPr marL="137160" indent="0">
              <a:buNone/>
            </a:pPr>
            <a:r>
              <a:rPr lang="ja-JP" altLang="en-US" dirty="0">
                <a:latin typeface="ＭＳ Ｐゴシック" panose="020B0600070205080204" pitchFamily="50" charset="-128"/>
                <a:ea typeface="ＭＳ Ｐゴシック" panose="020B0600070205080204" pitchFamily="50" charset="-128"/>
              </a:rPr>
              <a:t>代表的なもの２つ</a:t>
            </a:r>
            <a:endParaRPr lang="en-US" altLang="ja-JP" dirty="0">
              <a:latin typeface="ＭＳ Ｐゴシック" panose="020B0600070205080204" pitchFamily="50" charset="-128"/>
              <a:ea typeface="ＭＳ Ｐゴシック" panose="020B0600070205080204" pitchFamily="50" charset="-128"/>
            </a:endParaRPr>
          </a:p>
          <a:p>
            <a:pPr marL="651510" indent="-514350">
              <a:lnSpc>
                <a:spcPct val="150000"/>
              </a:lnSpc>
              <a:buSzPct val="100000"/>
              <a:buFont typeface="+mj-lt"/>
              <a:buAutoNum type="arabicPeriod"/>
            </a:pPr>
            <a:r>
              <a:rPr lang="ja-JP" altLang="en-US" dirty="0">
                <a:latin typeface="ＭＳ Ｐゴシック" panose="020B0600070205080204" pitchFamily="50" charset="-128"/>
                <a:ea typeface="ＭＳ Ｐゴシック" panose="020B0600070205080204" pitchFamily="50" charset="-128"/>
              </a:rPr>
              <a:t>数え唄系：</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いーちーかーらー</a:t>
            </a:r>
            <a:r>
              <a:rPr lang="ja-JP" altLang="en-US" sz="2400" dirty="0" err="1">
                <a:latin typeface="ＭＳ Ｐゴシック" panose="020B0600070205080204" pitchFamily="50" charset="-128"/>
                <a:ea typeface="ＭＳ Ｐゴシック" panose="020B0600070205080204" pitchFamily="50" charset="-128"/>
              </a:rPr>
              <a:t>ふんま</a:t>
            </a:r>
            <a:r>
              <a:rPr lang="ja-JP" altLang="en-US" sz="2400" dirty="0">
                <a:latin typeface="ＭＳ Ｐゴシック" panose="020B0600070205080204" pitchFamily="50" charset="-128"/>
                <a:ea typeface="ＭＳ Ｐゴシック" panose="020B0600070205080204" pitchFamily="50" charset="-128"/>
              </a:rPr>
              <a:t>えて</a:t>
            </a:r>
            <a:endParaRPr lang="en-US" altLang="ja-JP" sz="2400"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にーでーにっこり</a:t>
            </a:r>
            <a:r>
              <a:rPr lang="ja-JP" altLang="en-US" sz="2400" dirty="0" err="1">
                <a:latin typeface="ＭＳ Ｐゴシック" panose="020B0600070205080204" pitchFamily="50" charset="-128"/>
                <a:ea typeface="ＭＳ Ｐゴシック" panose="020B0600070205080204" pitchFamily="50" charset="-128"/>
              </a:rPr>
              <a:t>わー</a:t>
            </a:r>
            <a:r>
              <a:rPr lang="ja-JP" altLang="en-US" sz="2400" dirty="0">
                <a:latin typeface="ＭＳ Ｐゴシック" panose="020B0600070205080204" pitchFamily="50" charset="-128"/>
                <a:ea typeface="ＭＳ Ｐゴシック" panose="020B0600070205080204" pitchFamily="50" charset="-128"/>
              </a:rPr>
              <a:t>ろー</a:t>
            </a:r>
            <a:r>
              <a:rPr lang="ja-JP" altLang="en-US" sz="2400" dirty="0" err="1">
                <a:latin typeface="ＭＳ Ｐゴシック" panose="020B0600070205080204" pitchFamily="50" charset="-128"/>
                <a:ea typeface="ＭＳ Ｐゴシック" panose="020B0600070205080204" pitchFamily="50" charset="-128"/>
              </a:rPr>
              <a:t>て</a:t>
            </a:r>
            <a:endParaRPr lang="en-US" altLang="ja-JP" sz="2400"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a:t>
            </a:r>
            <a:r>
              <a:rPr lang="ja-JP" altLang="en-US" sz="2400" dirty="0" err="1">
                <a:latin typeface="ＭＳ Ｐゴシック" panose="020B0600070205080204" pitchFamily="50" charset="-128"/>
                <a:ea typeface="ＭＳ Ｐゴシック" panose="020B0600070205080204" pitchFamily="50" charset="-128"/>
              </a:rPr>
              <a:t>さん</a:t>
            </a:r>
            <a:r>
              <a:rPr lang="ja-JP" altLang="en-US" sz="2400" dirty="0">
                <a:latin typeface="ＭＳ Ｐゴシック" panose="020B0600070205080204" pitchFamily="50" charset="-128"/>
                <a:ea typeface="ＭＳ Ｐゴシック" panose="020B0600070205080204" pitchFamily="50" charset="-128"/>
              </a:rPr>
              <a:t>でーさー</a:t>
            </a:r>
            <a:r>
              <a:rPr lang="ja-JP" altLang="en-US" sz="2400" dirty="0" err="1">
                <a:latin typeface="ＭＳ Ｐゴシック" panose="020B0600070205080204" pitchFamily="50" charset="-128"/>
                <a:ea typeface="ＭＳ Ｐゴシック" panose="020B0600070205080204" pitchFamily="50" charset="-128"/>
              </a:rPr>
              <a:t>けー</a:t>
            </a:r>
            <a:r>
              <a:rPr lang="ja-JP" altLang="en-US" sz="2400" dirty="0">
                <a:latin typeface="ＭＳ Ｐゴシック" panose="020B0600070205080204" pitchFamily="50" charset="-128"/>
                <a:ea typeface="ＭＳ Ｐゴシック" panose="020B0600070205080204" pitchFamily="50" charset="-128"/>
              </a:rPr>
              <a:t>つーくって </a:t>
            </a:r>
            <a:r>
              <a:rPr lang="en-US" altLang="ja-JP" sz="2400" dirty="0">
                <a:latin typeface="ＭＳ Ｐゴシック" panose="020B0600070205080204" pitchFamily="50" charset="-128"/>
                <a:ea typeface="ＭＳ Ｐゴシック" panose="020B0600070205080204" pitchFamily="50" charset="-128"/>
              </a:rPr>
              <a:t>...</a:t>
            </a:r>
          </a:p>
          <a:p>
            <a:pPr marL="651510" indent="-514350">
              <a:lnSpc>
                <a:spcPct val="150000"/>
              </a:lnSpc>
              <a:buSzPct val="100000"/>
              <a:buFont typeface="+mj-lt"/>
              <a:buAutoNum type="arabicPeriod"/>
            </a:pPr>
            <a:r>
              <a:rPr lang="ja-JP" altLang="en-US" dirty="0">
                <a:latin typeface="ＭＳ Ｐゴシック" panose="020B0600070205080204" pitchFamily="50" charset="-128"/>
                <a:ea typeface="ＭＳ Ｐゴシック" panose="020B0600070205080204" pitchFamily="50" charset="-128"/>
              </a:rPr>
              <a:t>「鬼生め蛇生め」 系：</a:t>
            </a:r>
            <a:endParaRPr lang="en-US" altLang="ja-JP"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亥の子の晩に　亥の子餅つーくって</a:t>
            </a:r>
            <a:endParaRPr lang="en-US" altLang="ja-JP" sz="2400"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祝わんもんは　鬼生め 蛇（じゃ）生め </a:t>
            </a:r>
            <a:endParaRPr lang="en-US" altLang="ja-JP" sz="2400" dirty="0">
              <a:latin typeface="ＭＳ Ｐゴシック" panose="020B0600070205080204" pitchFamily="50" charset="-128"/>
              <a:ea typeface="ＭＳ Ｐゴシック" panose="020B0600070205080204" pitchFamily="50" charset="-128"/>
            </a:endParaRPr>
          </a:p>
          <a:p>
            <a:pPr lvl="2">
              <a:buNone/>
            </a:pPr>
            <a:r>
              <a:rPr lang="ja-JP" altLang="en-US" sz="2400" dirty="0">
                <a:latin typeface="ＭＳ Ｐゴシック" panose="020B0600070205080204" pitchFamily="50" charset="-128"/>
                <a:ea typeface="ＭＳ Ｐゴシック" panose="020B0600070205080204" pitchFamily="50" charset="-128"/>
              </a:rPr>
              <a:t>　　角生えた子生め </a:t>
            </a:r>
            <a:r>
              <a:rPr lang="en-US" altLang="ja-JP" sz="2400" dirty="0">
                <a:latin typeface="ＭＳ Ｐゴシック" panose="020B0600070205080204" pitchFamily="50" charset="-128"/>
                <a:ea typeface="ＭＳ Ｐゴシック" panose="020B0600070205080204" pitchFamily="50" charset="-128"/>
              </a:rPr>
              <a:t>...</a:t>
            </a:r>
          </a:p>
          <a:p>
            <a:pPr>
              <a:buNone/>
            </a:pPr>
            <a:endParaRPr lang="en-US" altLang="ja-JP" dirty="0"/>
          </a:p>
          <a:p>
            <a:pPr>
              <a:buNone/>
            </a:pPr>
            <a:endParaRPr lang="en-US" altLang="ja-JP"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ひらめき">
  <a:themeElements>
    <a:clrScheme name="ひらめき">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ひらめき">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ひらめき">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115</TotalTime>
  <Words>668</Words>
  <Application>Microsoft Office PowerPoint</Application>
  <PresentationFormat>画面に合わせる (4:3)</PresentationFormat>
  <Paragraphs>71</Paragraphs>
  <Slides>5</Slides>
  <Notes>5</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ＭＳ Ｐゴシック</vt:lpstr>
      <vt:lpstr>游ゴシック</vt:lpstr>
      <vt:lpstr>Arial</vt:lpstr>
      <vt:lpstr>Book Antiqua</vt:lpstr>
      <vt:lpstr>Lucida Sans</vt:lpstr>
      <vt:lpstr>Wingdings</vt:lpstr>
      <vt:lpstr>Wingdings 2</vt:lpstr>
      <vt:lpstr>Wingdings 3</vt:lpstr>
      <vt:lpstr>ひらめき</vt:lpstr>
      <vt:lpstr>亥の子の世界 （上手なスライド version）</vt:lpstr>
      <vt:lpstr>亥の子とは</vt:lpstr>
      <vt:lpstr>類似の行事</vt:lpstr>
      <vt:lpstr>四国の亥の子</vt:lpstr>
      <vt:lpstr>亥の子唄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亥の子の世界</dc:title>
  <dc:creator>shiota</dc:creator>
  <cp:lastModifiedBy>塩田　研一</cp:lastModifiedBy>
  <cp:revision>22</cp:revision>
  <dcterms:created xsi:type="dcterms:W3CDTF">2014-06-24T07:27:23Z</dcterms:created>
  <dcterms:modified xsi:type="dcterms:W3CDTF">2022-07-10T05:18:13Z</dcterms:modified>
</cp:coreProperties>
</file>